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3CAD7"/>
          </a:solidFill>
        </a:fill>
      </a:tcStyle>
    </a:wholeTbl>
    <a:band2H>
      <a:tcTxStyle/>
      <a:tcStyle>
        <a:tcBdr/>
        <a:fill>
          <a:solidFill>
            <a:srgbClr val="F2E6EC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8E7CA"/>
          </a:solidFill>
        </a:fill>
      </a:tcStyle>
    </a:wholeTbl>
    <a:band2H>
      <a:tcTxStyle/>
      <a:tcStyle>
        <a:tcBdr/>
        <a:fill>
          <a:solidFill>
            <a:srgbClr val="EDF4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29603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aim to help developers…</a:t>
            </a:r>
          </a:p>
          <a:p>
            <a:endParaRPr/>
          </a:p>
          <a:p>
            <a:r>
              <a:t>create and grow business value with ML: Immediately create a business application using our fully customizable toolkits, and continuously and easily enhance it:</a:t>
            </a:r>
          </a:p>
          <a:p>
            <a:r>
              <a:t>Business-task centered ML toolkits: recommenders, churn prediction, lead scoring,…, not just ML algorithms like boosted trees and deep learning.</a:t>
            </a:r>
          </a:p>
          <a:p>
            <a:r>
              <a:t>Automated model selection, parameter optimization, and evaluation.</a:t>
            </a:r>
          </a:p>
          <a:p>
            <a:r>
              <a:t>Painless feature engineering.</a:t>
            </a:r>
          </a:p>
          <a:p>
            <a:endParaRPr/>
          </a:p>
          <a:p>
            <a:r>
              <a:t>Delightful user experience for developers:</a:t>
            </a:r>
          </a:p>
          <a:p>
            <a:r>
              <a:t>Use SFrames to manipulate multiple data types, easily create features with pre-defined transformations or easily create your own.</a:t>
            </a:r>
          </a:p>
          <a:p>
            <a:r>
              <a:t>50+ robust ML algorithms where out-of-core computation eliminate scale pains.</a:t>
            </a:r>
          </a:p>
          <a:p>
            <a:endParaRPr/>
          </a:p>
          <a:p>
            <a:r>
              <a:t>Deploy models as intelligent microservices: Easily compose intelligent applications from hosted microservices, using the customer’s own infrastructure or AWS</a:t>
            </a:r>
          </a:p>
          <a:p>
            <a:r>
              <a:t>Host any model.</a:t>
            </a:r>
          </a:p>
          <a:p>
            <a:r>
              <a:t>Performant for production.</a:t>
            </a:r>
          </a:p>
          <a:p>
            <a:r>
              <a:t>Model experimentation, monitoring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115029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pic>
        <p:nvPicPr>
          <p:cNvPr id="20" name="image1.png"/>
          <p:cNvPicPr>
            <a:picLocks noChangeAspect="1"/>
          </p:cNvPicPr>
          <p:nvPr/>
        </p:nvPicPr>
        <p:blipFill>
          <a:blip r:embed="rId2">
            <a:alphaModFix amt="67000"/>
            <a:extLst/>
          </a:blip>
          <a:stretch>
            <a:fillRect/>
          </a:stretch>
        </p:blipFill>
        <p:spPr>
          <a:xfrm>
            <a:off x="0" y="2208201"/>
            <a:ext cx="12188825" cy="4632707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925465" y="2982480"/>
            <a:ext cx="10337894" cy="117878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400"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half" idx="1"/>
          </p:nvPr>
        </p:nvSpPr>
        <p:spPr>
          <a:xfrm>
            <a:off x="925512" y="4161268"/>
            <a:ext cx="10337801" cy="26717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1pPr>
            <a:lvl2pPr algn="ctr">
              <a:defRPr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2pPr>
            <a:lvl3pPr algn="ctr">
              <a:defRPr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3pPr>
            <a:lvl4pPr algn="ctr">
              <a:defRPr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4pPr>
            <a:lvl5pPr algn="ctr">
              <a:defRPr>
                <a:solidFill>
                  <a:srgbClr val="FFFFFF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0507" y="780798"/>
            <a:ext cx="3665586" cy="1337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Sub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170" name="Shape 170"/>
          <p:cNvSpPr/>
          <p:nvPr/>
        </p:nvSpPr>
        <p:spPr>
          <a:xfrm>
            <a:off x="0" y="-1"/>
            <a:ext cx="12188825" cy="736859"/>
          </a:xfrm>
          <a:prstGeom prst="rect">
            <a:avLst/>
          </a:prstGeom>
          <a:solidFill>
            <a:srgbClr val="FF55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0007F"/>
                </a:solidFill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659475" y="863792"/>
            <a:ext cx="10969944" cy="27016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79" name="Group 179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74" name="Shape 174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80" name="image5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42950" indent="-28575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181100" indent="-26670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6916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488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- Gray">
    <p:bg>
      <p:bgPr>
        <a:solidFill>
          <a:srgbClr val="5E5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189" name="Shape 189"/>
          <p:cNvSpPr/>
          <p:nvPr/>
        </p:nvSpPr>
        <p:spPr>
          <a:xfrm>
            <a:off x="0" y="736857"/>
            <a:ext cx="12188825" cy="6121144"/>
          </a:xfrm>
          <a:prstGeom prst="rect">
            <a:avLst/>
          </a:prstGeom>
          <a:solidFill>
            <a:srgbClr val="413B3C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xfrm>
            <a:off x="667138" y="1627413"/>
            <a:ext cx="10656198" cy="31902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r>
              <a:t>Title Text</a:t>
            </a:r>
          </a:p>
        </p:txBody>
      </p:sp>
      <p:sp>
        <p:nvSpPr>
          <p:cNvPr id="192" name="Shape 192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98" name="Group 198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93" name="Shape 193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99" name="image4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SubHeader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207" name="Shape 207"/>
          <p:cNvSpPr/>
          <p:nvPr/>
        </p:nvSpPr>
        <p:spPr>
          <a:xfrm>
            <a:off x="0" y="-1"/>
            <a:ext cx="12188825" cy="736859"/>
          </a:xfrm>
          <a:prstGeom prst="rect">
            <a:avLst/>
          </a:prstGeom>
          <a:solidFill>
            <a:srgbClr val="5E555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0007F"/>
                </a:solidFill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xfrm>
            <a:off x="659475" y="863792"/>
            <a:ext cx="10969944" cy="27016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16" name="Group 216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211" name="Shape 211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17" name="image5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42950" indent="-28575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181100" indent="-26670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6916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488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6" name="Shape 226"/>
          <p:cNvSpPr>
            <a:spLocks noGrp="1"/>
          </p:cNvSpPr>
          <p:nvPr>
            <p:ph type="body" sz="half" idx="1"/>
          </p:nvPr>
        </p:nvSpPr>
        <p:spPr>
          <a:xfrm>
            <a:off x="658276" y="1600206"/>
            <a:ext cx="5383399" cy="5257795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Shape 227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658277" y="256811"/>
            <a:ext cx="10969945" cy="11786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xfrm>
            <a:off x="658277" y="1435466"/>
            <a:ext cx="5385514" cy="73941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ClrTx/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ClrTx/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ClrTx/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ClrTx/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Shape 236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658276" y="92078"/>
            <a:ext cx="10969943" cy="15081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609453" y="0"/>
            <a:ext cx="4010039" cy="1435113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Museo Sans 900"/>
                <a:ea typeface="Museo Sans 900"/>
                <a:cs typeface="Museo Sans 900"/>
                <a:sym typeface="Museo Sans 900"/>
              </a:defRPr>
            </a:lvl1pPr>
          </a:lstStyle>
          <a:p>
            <a:r>
              <a:t>Title Text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4765492" y="273064"/>
            <a:ext cx="6813892" cy="658493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2389095" y="4800613"/>
            <a:ext cx="7313295" cy="56674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Museo Sans 900"/>
                <a:ea typeface="Museo Sans 900"/>
                <a:cs typeface="Museo Sans 900"/>
                <a:sym typeface="Museo Sans 900"/>
              </a:defRPr>
            </a:lvl1pPr>
          </a:lstStyle>
          <a:p>
            <a:r>
              <a:t>Title Text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xfrm>
            <a:off x="2389095" y="5367351"/>
            <a:ext cx="7313295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ClrTx/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ClrTx/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ClrTx/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- Fusia">
    <p:bg>
      <p:bgPr>
        <a:solidFill>
          <a:srgbClr val="B000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41" name="Shape 41"/>
          <p:cNvSpPr/>
          <p:nvPr/>
        </p:nvSpPr>
        <p:spPr>
          <a:xfrm>
            <a:off x="0" y="739644"/>
            <a:ext cx="12188825" cy="6118357"/>
          </a:xfrm>
          <a:prstGeom prst="rect">
            <a:avLst/>
          </a:prstGeom>
          <a:solidFill>
            <a:srgbClr val="800059"/>
          </a:solidFill>
          <a:ln>
            <a:solidFill>
              <a:srgbClr val="800059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" name="Group 47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42" name="Shape 42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8" name="Shape 48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667138" y="1627413"/>
            <a:ext cx="10656198" cy="31902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1" name="image4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SubHeader - Fu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659475" y="863792"/>
            <a:ext cx="10969944" cy="27016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2C2828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r>
              <a:t>Title Text</a:t>
            </a:r>
          </a:p>
        </p:txBody>
      </p:sp>
      <p:sp>
        <p:nvSpPr>
          <p:cNvPr id="60" name="Shape 60"/>
          <p:cNvSpPr/>
          <p:nvPr/>
        </p:nvSpPr>
        <p:spPr>
          <a:xfrm>
            <a:off x="0" y="-1"/>
            <a:ext cx="12188825" cy="736859"/>
          </a:xfrm>
          <a:prstGeom prst="rect">
            <a:avLst/>
          </a:prstGeom>
          <a:solidFill>
            <a:srgbClr val="B000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0007F"/>
                </a:solidFill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68" name="Group 68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63" name="Shape 63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9" name="image5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42950" indent="-28575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181100" indent="-26670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6916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488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- Blue">
    <p:bg>
      <p:bgPr>
        <a:solidFill>
          <a:srgbClr val="0A8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78" name="Shape 78"/>
          <p:cNvSpPr/>
          <p:nvPr/>
        </p:nvSpPr>
        <p:spPr>
          <a:xfrm>
            <a:off x="0" y="736857"/>
            <a:ext cx="12188825" cy="6121144"/>
          </a:xfrm>
          <a:prstGeom prst="rect">
            <a:avLst/>
          </a:prstGeom>
          <a:solidFill>
            <a:srgbClr val="005781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667138" y="1627413"/>
            <a:ext cx="10656198" cy="31902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87" name="Group 87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82" name="Shape 82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88" name="image4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Sub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96" name="Shape 96"/>
          <p:cNvSpPr/>
          <p:nvPr/>
        </p:nvSpPr>
        <p:spPr>
          <a:xfrm>
            <a:off x="0" y="-1"/>
            <a:ext cx="12188825" cy="736859"/>
          </a:xfrm>
          <a:prstGeom prst="rect">
            <a:avLst/>
          </a:prstGeom>
          <a:solidFill>
            <a:srgbClr val="0A8CC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0007F"/>
                </a:solidFill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659475" y="863792"/>
            <a:ext cx="10969944" cy="27016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5" name="Group 105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00" name="Shape 100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06" name="image5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42950" indent="-28575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181100" indent="-26670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6916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488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- Green">
    <p:bg>
      <p:bgPr>
        <a:solidFill>
          <a:srgbClr val="85B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115" name="Shape 115"/>
          <p:cNvSpPr/>
          <p:nvPr/>
        </p:nvSpPr>
        <p:spPr>
          <a:xfrm>
            <a:off x="0" y="736857"/>
            <a:ext cx="12188825" cy="6121144"/>
          </a:xfrm>
          <a:prstGeom prst="rect">
            <a:avLst/>
          </a:prstGeom>
          <a:solidFill>
            <a:srgbClr val="669403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667138" y="1627413"/>
            <a:ext cx="10656198" cy="31902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24" name="Group 124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19" name="Shape 119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25" name="image4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Sub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133" name="Shape 133"/>
          <p:cNvSpPr/>
          <p:nvPr/>
        </p:nvSpPr>
        <p:spPr>
          <a:xfrm>
            <a:off x="0" y="-1"/>
            <a:ext cx="12188825" cy="736859"/>
          </a:xfrm>
          <a:prstGeom prst="rect">
            <a:avLst/>
          </a:prstGeom>
          <a:solidFill>
            <a:srgbClr val="85BD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B0007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659475" y="863792"/>
            <a:ext cx="10969944" cy="270164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2C2828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42" name="Group 142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37" name="Shape 137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43" name="image5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42950" indent="-28575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2pPr>
            <a:lvl3pPr marL="1181100" indent="-266700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3pPr>
            <a:lvl4pPr marL="16916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4pPr>
            <a:lvl5pPr marL="2148839" indent="-320039">
              <a:spcBef>
                <a:spcPts val="600"/>
              </a:spcBef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- Orange">
    <p:bg>
      <p:bgPr>
        <a:solidFill>
          <a:srgbClr val="FF5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152" name="Shape 152"/>
          <p:cNvSpPr/>
          <p:nvPr/>
        </p:nvSpPr>
        <p:spPr>
          <a:xfrm>
            <a:off x="0" y="736857"/>
            <a:ext cx="12188825" cy="6121144"/>
          </a:xfrm>
          <a:prstGeom prst="rect">
            <a:avLst/>
          </a:prstGeom>
          <a:solidFill>
            <a:srgbClr val="C03F02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0" y="6525831"/>
            <a:ext cx="12188825" cy="33218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667138" y="1627413"/>
            <a:ext cx="10656198" cy="319024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r>
              <a:t>Title Text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-295569" y="6542024"/>
            <a:ext cx="846750" cy="3327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61" name="Group 161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156" name="Shape 156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62" name="image4.png" descr="GraphLab_logodog_fus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431409" y="6576877"/>
            <a:ext cx="1210007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pPr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100">
                <a:latin typeface="Museo Sans 100"/>
                <a:ea typeface="Museo Sans 100"/>
                <a:cs typeface="Museo Sans 100"/>
                <a:sym typeface="Museo Sans 100"/>
              </a:rPr>
              <a:t>Dato Confidential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58276" y="92072"/>
            <a:ext cx="10969943" cy="150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54408" y="1600206"/>
            <a:ext cx="10969943" cy="5257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-2" y="6542024"/>
            <a:ext cx="551182" cy="3327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600">
                <a:solidFill>
                  <a:srgbClr val="888888"/>
                </a:solidFill>
                <a:latin typeface="Museo Sans 100"/>
                <a:ea typeface="Museo Sans 100"/>
                <a:cs typeface="Museo Sans 100"/>
                <a:sym typeface="Museo Sans 10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1" name="Group 11"/>
          <p:cNvGrpSpPr/>
          <p:nvPr/>
        </p:nvGrpSpPr>
        <p:grpSpPr>
          <a:xfrm>
            <a:off x="-1" y="-1"/>
            <a:ext cx="12188826" cy="51277"/>
            <a:chOff x="0" y="0"/>
            <a:chExt cx="12188824" cy="51275"/>
          </a:xfrm>
        </p:grpSpPr>
        <p:sp>
          <p:nvSpPr>
            <p:cNvPr id="6" name="Shape 6"/>
            <p:cNvSpPr/>
            <p:nvPr/>
          </p:nvSpPr>
          <p:spPr>
            <a:xfrm>
              <a:off x="-1" y="-1"/>
              <a:ext cx="2437766" cy="51277"/>
            </a:xfrm>
            <a:prstGeom prst="rect">
              <a:avLst/>
            </a:prstGeom>
            <a:solidFill>
              <a:srgbClr val="B000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Shape 7"/>
            <p:cNvSpPr/>
            <p:nvPr/>
          </p:nvSpPr>
          <p:spPr>
            <a:xfrm>
              <a:off x="2437764" y="-1"/>
              <a:ext cx="2437766" cy="51277"/>
            </a:xfrm>
            <a:prstGeom prst="rect">
              <a:avLst/>
            </a:prstGeom>
            <a:solidFill>
              <a:srgbClr val="0A8C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4875529" y="-1"/>
              <a:ext cx="2437766" cy="51277"/>
            </a:xfrm>
            <a:prstGeom prst="rect">
              <a:avLst/>
            </a:prstGeom>
            <a:solidFill>
              <a:srgbClr val="85BD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7313294" y="-1"/>
              <a:ext cx="2437766" cy="51277"/>
            </a:xfrm>
            <a:prstGeom prst="rect">
              <a:avLst/>
            </a:prstGeom>
            <a:solidFill>
              <a:srgbClr val="FF55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9751059" y="-1"/>
              <a:ext cx="2437766" cy="51277"/>
            </a:xfrm>
            <a:prstGeom prst="rect">
              <a:avLst/>
            </a:prstGeom>
            <a:solidFill>
              <a:srgbClr val="5E5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2" name="image3.png" descr="GraphLab_logodog_fusia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1337749" y="6270169"/>
            <a:ext cx="720278" cy="47047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Museo Sans 500"/>
          <a:ea typeface="Museo Sans 500"/>
          <a:cs typeface="Museo Sans 500"/>
          <a:sym typeface="Museo Sans 500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-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60000"/>
        <a:buFont typeface="Arial"/>
        <a:buChar char="-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60000"/>
        <a:buFont typeface="Arial"/>
        <a:buChar char="o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5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Museo Sans 300"/>
          <a:ea typeface="Museo Sans 300"/>
          <a:cs typeface="Museo Sans 300"/>
          <a:sym typeface="Museo Sans 300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useo Sans 10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versions/r0.7/tutorials/word2vec/index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chris@dato.com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925465" y="2982480"/>
            <a:ext cx="10337894" cy="999860"/>
          </a:xfrm>
          <a:prstGeom prst="rect">
            <a:avLst/>
          </a:prstGeom>
        </p:spPr>
        <p:txBody>
          <a:bodyPr>
            <a:normAutofit/>
          </a:bodyPr>
          <a:lstStyle>
            <a:lvl1pPr defTabSz="420623">
              <a:defRPr sz="4968"/>
            </a:lvl1pPr>
          </a:lstStyle>
          <a:p>
            <a:r>
              <a:t>Text Analysis with Machine Learning</a:t>
            </a:r>
          </a:p>
        </p:txBody>
      </p:sp>
      <p:sp>
        <p:nvSpPr>
          <p:cNvPr id="279" name="Shape 279"/>
          <p:cNvSpPr>
            <a:spLocks noGrp="1"/>
          </p:cNvSpPr>
          <p:nvPr>
            <p:ph type="sldNum" sz="quarter" idx="2"/>
          </p:nvPr>
        </p:nvSpPr>
        <p:spPr>
          <a:xfrm>
            <a:off x="-1" y="6359461"/>
            <a:ext cx="551181" cy="3327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"/>
          </p:nvPr>
        </p:nvSpPr>
        <p:spPr>
          <a:xfrm>
            <a:off x="604760" y="4161268"/>
            <a:ext cx="10337801" cy="95726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77749" indent="-277749" defTabSz="370331">
              <a:spcBef>
                <a:spcPts val="600"/>
              </a:spcBef>
              <a:defRPr sz="2592"/>
            </a:pPr>
            <a:r>
              <a:t>Chris DuBois</a:t>
            </a:r>
          </a:p>
          <a:p>
            <a:pPr marL="277749" indent="-277749" defTabSz="370331">
              <a:spcBef>
                <a:spcPts val="600"/>
              </a:spcBef>
              <a:defRPr sz="2592"/>
            </a:pPr>
            <a:r>
              <a:t>Dato, Inc.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t>News feeds</a:t>
            </a:r>
          </a:p>
        </p:txBody>
      </p:sp>
      <p:sp>
        <p:nvSpPr>
          <p:cNvPr id="323" name="Shape 3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 of text analysis</a:t>
            </a:r>
          </a:p>
        </p:txBody>
      </p:sp>
      <p:pic>
        <p:nvPicPr>
          <p:cNvPr id="3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820" y="2081680"/>
            <a:ext cx="7030306" cy="4132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1813" y="1170641"/>
            <a:ext cx="5214421" cy="604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t>Speech recognition and chat bots</a:t>
            </a:r>
          </a:p>
        </p:txBody>
      </p:sp>
      <p:sp>
        <p:nvSpPr>
          <p:cNvPr id="329" name="Shape 3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 of text analysis</a:t>
            </a:r>
          </a:p>
        </p:txBody>
      </p:sp>
      <p:pic>
        <p:nvPicPr>
          <p:cNvPr id="3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14953"/>
            <a:ext cx="12179301" cy="3648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3423" y="1354302"/>
            <a:ext cx="2170220" cy="908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t>Aspect mining</a:t>
            </a:r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 of text analysis</a:t>
            </a:r>
          </a:p>
        </p:txBody>
      </p:sp>
      <p:pic>
        <p:nvPicPr>
          <p:cNvPr id="337" name="dato_sentimentanalysis_bi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413" y="-190408"/>
            <a:ext cx="12179301" cy="6363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poll!</a:t>
            </a:r>
          </a:p>
        </p:txBody>
      </p:sp>
      <p:sp>
        <p:nvSpPr>
          <p:cNvPr id="340" name="Shape 3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of a product sentiment application</a:t>
            </a:r>
          </a:p>
        </p:txBody>
      </p:sp>
      <p:sp>
        <p:nvSpPr>
          <p:cNvPr id="343" name="Shape 3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processing fundamentals</a:t>
            </a:r>
          </a:p>
        </p:txBody>
      </p:sp>
      <p:sp>
        <p:nvSpPr>
          <p:cNvPr id="346" name="Shape 3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Data</a:t>
            </a:r>
          </a:p>
        </p:txBody>
      </p:sp>
      <p:graphicFrame>
        <p:nvGraphicFramePr>
          <p:cNvPr id="350" name="Table 350"/>
          <p:cNvGraphicFramePr/>
          <p:nvPr/>
        </p:nvGraphicFramePr>
        <p:xfrm>
          <a:off x="1120779" y="1248610"/>
          <a:ext cx="10275089" cy="4905104"/>
        </p:xfrm>
        <a:graphic>
          <a:graphicData uri="http://schemas.openxmlformats.org/drawingml/2006/table">
            <a:tbl>
              <a:tblPr firstRow="1" lastRow="1" bandRow="1">
                <a:tableStyleId>{4C3C2611-4C71-4FC5-86AE-919BDF0F9419}</a:tableStyleId>
              </a:tblPr>
              <a:tblGrid>
                <a:gridCol w="2565597"/>
                <a:gridCol w="2565597"/>
                <a:gridCol w="2565597"/>
                <a:gridCol w="2565597"/>
              </a:tblGrid>
              <a:tr h="406217"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timestamp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user_name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2016-04-05 9:50:31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Bob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The food tasted bland and uninspired. </a:t>
                      </a:r>
                    </a:p>
                  </a:txBody>
                  <a:tcPr marL="63500" marR="63500" marT="63500" marB="6350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2016-04-06 3:20:25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Charles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I would absolutely bring my friends here. I could eat those fries every …</a:t>
                      </a:r>
                    </a:p>
                  </a:txBody>
                  <a:tcPr marL="63500" marR="63500" marT="63500" marB="6350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104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2016-04-08 11:52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Alicia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Too expensive for me. Even the water was too expensive.</a:t>
                      </a:r>
                    </a:p>
                  </a:txBody>
                  <a:tcPr marL="63500" marR="63500" marT="63500" marB="6350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datetime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str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str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53" name="Shape 3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Transforming string columns</a:t>
            </a:r>
          </a:p>
        </p:txBody>
      </p:sp>
      <p:graphicFrame>
        <p:nvGraphicFramePr>
          <p:cNvPr id="354" name="Table 354"/>
          <p:cNvGraphicFramePr/>
          <p:nvPr/>
        </p:nvGraphicFramePr>
        <p:xfrm>
          <a:off x="1120779" y="1248610"/>
          <a:ext cx="5079211" cy="4779644"/>
        </p:xfrm>
        <a:graphic>
          <a:graphicData uri="http://schemas.openxmlformats.org/drawingml/2006/table">
            <a:tbl>
              <a:tblPr firstRow="1" lastRow="1" bandRow="1">
                <a:tableStyleId>{4C3C2611-4C71-4FC5-86AE-919BDF0F9419}</a:tableStyleId>
              </a:tblPr>
              <a:tblGrid>
                <a:gridCol w="917432"/>
                <a:gridCol w="4149077"/>
              </a:tblGrid>
              <a:tr h="406217"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The food tasted bland and uninspired. </a:t>
                      </a:r>
                    </a:p>
                  </a:txBody>
                  <a:tcPr marL="63500" marR="63500" marT="63500" marB="6350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I would absolutely bring my friends here. I could eat those fries every …</a:t>
                      </a:r>
                    </a:p>
                  </a:txBody>
                  <a:tcPr marL="63500" marR="63500" marT="63500" marB="6350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104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Too expensive for me. Even the water was too expensive.</a:t>
                      </a:r>
                    </a:p>
                  </a:txBody>
                  <a:tcPr marL="63500" marR="63500" marT="63500" marB="63500" horzOverflow="overflow"/>
                </a:tc>
              </a:tr>
              <a:tr h="975881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str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55" name="Shape 355"/>
          <p:cNvSpPr/>
          <p:nvPr/>
        </p:nvSpPr>
        <p:spPr>
          <a:xfrm>
            <a:off x="7760733" y="1240785"/>
            <a:ext cx="3531095" cy="526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/>
            </a:pPr>
            <a:r>
              <a:t>Tokenizer</a:t>
            </a:r>
          </a:p>
          <a:p>
            <a:pPr>
              <a:defRPr sz="3000"/>
            </a:pPr>
            <a:r>
              <a:t>CountWords</a:t>
            </a:r>
          </a:p>
          <a:p>
            <a:pPr>
              <a:defRPr sz="3000"/>
            </a:pPr>
            <a:r>
              <a:t>NGramCounter</a:t>
            </a:r>
          </a:p>
          <a:p>
            <a:pPr>
              <a:defRPr sz="3000"/>
            </a:pPr>
            <a:r>
              <a:t>TFIDF</a:t>
            </a:r>
          </a:p>
          <a:p>
            <a:pPr>
              <a:defRPr sz="3000"/>
            </a:pPr>
            <a:r>
              <a:t>RemoveRareWords</a:t>
            </a:r>
          </a:p>
          <a:p>
            <a:pPr>
              <a:defRPr sz="3000"/>
            </a:pPr>
            <a:r>
              <a:t>SentenceSplitter</a:t>
            </a:r>
          </a:p>
          <a:p>
            <a:pPr>
              <a:defRPr sz="3000"/>
            </a:pPr>
            <a:r>
              <a:t>ExtractPartsOfSpeech</a:t>
            </a:r>
          </a:p>
          <a:p>
            <a:pPr>
              <a:defRPr sz="3000"/>
            </a:pPr>
            <a:endParaRPr/>
          </a:p>
          <a:p>
            <a:pPr>
              <a:defRPr sz="3000"/>
            </a:pPr>
            <a:r>
              <a:t>stack/unstack</a:t>
            </a:r>
          </a:p>
          <a:p>
            <a:pPr>
              <a:defRPr sz="3000"/>
            </a:pPr>
            <a:r>
              <a:t>Pipelines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Tokenization</a:t>
            </a:r>
          </a:p>
        </p:txBody>
      </p:sp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Convert each document into a list of tokens.</a:t>
            </a:r>
          </a:p>
        </p:txBody>
      </p:sp>
      <p:sp>
        <p:nvSpPr>
          <p:cNvPr id="360" name="Shape 360"/>
          <p:cNvSpPr/>
          <p:nvPr/>
        </p:nvSpPr>
        <p:spPr>
          <a:xfrm>
            <a:off x="1920459" y="2361608"/>
            <a:ext cx="6597884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“The caesar salad was amazing.”</a:t>
            </a:r>
          </a:p>
        </p:txBody>
      </p:sp>
      <p:sp>
        <p:nvSpPr>
          <p:cNvPr id="361" name="Shape 361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INPUT</a:t>
            </a:r>
          </a:p>
        </p:txBody>
      </p:sp>
      <p:grpSp>
        <p:nvGrpSpPr>
          <p:cNvPr id="364" name="Group 364"/>
          <p:cNvGrpSpPr/>
          <p:nvPr/>
        </p:nvGrpSpPr>
        <p:grpSpPr>
          <a:xfrm>
            <a:off x="571684" y="2964239"/>
            <a:ext cx="11013701" cy="470829"/>
            <a:chOff x="0" y="0"/>
            <a:chExt cx="11013700" cy="470827"/>
          </a:xfrm>
        </p:grpSpPr>
        <p:sp>
          <p:nvSpPr>
            <p:cNvPr id="362" name="Shape 362"/>
            <p:cNvSpPr/>
            <p:nvPr/>
          </p:nvSpPr>
          <p:spPr>
            <a:xfrm>
              <a:off x="1483158" y="0"/>
              <a:ext cx="9530543" cy="470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[“The”, “caesar”, “salad”, “was”, “amazing.”]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0" y="5543"/>
              <a:ext cx="117228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 b="1">
                  <a:solidFill>
                    <a:srgbClr val="A7A7A7"/>
                  </a:solidFill>
                </a:defRPr>
              </a:lvl1pPr>
            </a:lstStyle>
            <a:p>
              <a:r>
                <a:t>OUTPUT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Bag of words representation</a:t>
            </a:r>
          </a:p>
        </p:txBody>
      </p:sp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659475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Compute the number of times each word occurs.</a:t>
            </a:r>
          </a:p>
        </p:txBody>
      </p:sp>
      <p:sp>
        <p:nvSpPr>
          <p:cNvPr id="369" name="Shape 369"/>
          <p:cNvSpPr/>
          <p:nvPr/>
        </p:nvSpPr>
        <p:spPr>
          <a:xfrm>
            <a:off x="2126478" y="2331242"/>
            <a:ext cx="6178933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“The ice cream was the best.”</a:t>
            </a:r>
          </a:p>
        </p:txBody>
      </p:sp>
      <p:sp>
        <p:nvSpPr>
          <p:cNvPr id="370" name="Shape 370"/>
          <p:cNvSpPr/>
          <p:nvPr/>
        </p:nvSpPr>
        <p:spPr>
          <a:xfrm>
            <a:off x="2196314" y="3023237"/>
            <a:ext cx="3036799" cy="3137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“the”: 2, 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“ice”: 1, 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“cream”: 1, 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“was”: 1, 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“best”: 1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371" name="Shape 371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372" name="Shape 372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sp>
        <p:nvSpPr>
          <p:cNvPr id="283" name="Shape 283"/>
          <p:cNvSpPr>
            <a:spLocks noGrp="1"/>
          </p:cNvSpPr>
          <p:nvPr>
            <p:ph type="body" idx="1"/>
          </p:nvPr>
        </p:nvSpPr>
        <p:spPr>
          <a:xfrm>
            <a:off x="658276" y="1333420"/>
            <a:ext cx="7927615" cy="5257795"/>
          </a:xfrm>
          <a:prstGeom prst="rect">
            <a:avLst/>
          </a:prstGeom>
        </p:spPr>
        <p:txBody>
          <a:bodyPr/>
          <a:lstStyle/>
          <a:p>
            <a:pPr marL="0" indent="0" defTabSz="438911">
              <a:buClrTx/>
              <a:buSzTx/>
              <a:buFontTx/>
              <a:buNone/>
              <a:defRPr sz="2688"/>
            </a:pPr>
            <a:r>
              <a:t>Chris DuBois            </a:t>
            </a:r>
          </a:p>
          <a:p>
            <a:pPr marL="0" indent="0" defTabSz="438911">
              <a:buClrTx/>
              <a:buSzTx/>
              <a:buFontTx/>
              <a:buNone/>
              <a:defRPr sz="2688"/>
            </a:pPr>
            <a:endParaRPr/>
          </a:p>
          <a:p>
            <a:pPr marL="0" indent="0" defTabSz="438911">
              <a:buClrTx/>
              <a:buSzTx/>
              <a:buFontTx/>
              <a:buNone/>
              <a:defRPr sz="2688"/>
            </a:pPr>
            <a:r>
              <a:t>Staff Data Scientist</a:t>
            </a:r>
          </a:p>
          <a:p>
            <a:pPr marL="0" indent="0" defTabSz="438911">
              <a:buClrTx/>
              <a:buSzTx/>
              <a:buFontTx/>
              <a:buNone/>
              <a:defRPr sz="2688"/>
            </a:pPr>
            <a:r>
              <a:t>Ph.D. in Statistics</a:t>
            </a:r>
          </a:p>
          <a:p>
            <a:pPr marL="0" indent="0" defTabSz="438911">
              <a:buClrTx/>
              <a:buSzTx/>
              <a:buFontTx/>
              <a:buNone/>
              <a:defRPr sz="2688"/>
            </a:pPr>
            <a:endParaRPr/>
          </a:p>
          <a:p>
            <a:pPr marL="0" indent="0" defTabSz="438911">
              <a:buClrTx/>
              <a:buSzTx/>
              <a:buFontTx/>
              <a:buNone/>
              <a:defRPr sz="2688"/>
            </a:pPr>
            <a:r>
              <a:t>Previously: probabilistic models of social networks and event data occurring over time.</a:t>
            </a:r>
          </a:p>
          <a:p>
            <a:pPr marL="0" indent="0" defTabSz="438911">
              <a:buClrTx/>
              <a:buSzTx/>
              <a:buFontTx/>
              <a:buNone/>
              <a:defRPr sz="2688"/>
            </a:pPr>
            <a:endParaRPr/>
          </a:p>
          <a:p>
            <a:pPr marL="0" indent="0" defTabSz="438911">
              <a:buClrTx/>
              <a:buSzTx/>
              <a:buFontTx/>
              <a:buNone/>
              <a:defRPr sz="2688"/>
            </a:pPr>
            <a:r>
              <a:t>Recently: tools for recommender systems, text analysis, feature engineering and model parameter search.</a:t>
            </a:r>
          </a:p>
        </p:txBody>
      </p:sp>
      <p:sp>
        <p:nvSpPr>
          <p:cNvPr id="284" name="Shape 2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2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4613" y="369733"/>
            <a:ext cx="3172717" cy="328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9458809" y="3808715"/>
            <a:ext cx="3753867" cy="78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600"/>
              </a:spcBef>
              <a:defRPr sz="2000">
                <a:solidFill>
                  <a:schemeClr val="accent6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pPr>
            <a:r>
              <a:t>chris@dato.com                         </a:t>
            </a:r>
          </a:p>
          <a:p>
            <a:pPr>
              <a:spcBef>
                <a:spcPts val="600"/>
              </a:spcBef>
              <a:defRPr sz="2000">
                <a:solidFill>
                  <a:schemeClr val="accent6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pPr>
            <a:r>
              <a:t>@chrisdubois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N-Grams (words)</a:t>
            </a:r>
          </a:p>
        </p:txBody>
      </p:sp>
      <p:sp>
        <p:nvSpPr>
          <p:cNvPr id="376" name="Shape 376"/>
          <p:cNvSpPr>
            <a:spLocks noGrp="1"/>
          </p:cNvSpPr>
          <p:nvPr>
            <p:ph type="title"/>
          </p:nvPr>
        </p:nvSpPr>
        <p:spPr>
          <a:xfrm>
            <a:off x="659475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Compute the number of times each set of words occur.</a:t>
            </a:r>
          </a:p>
        </p:txBody>
      </p:sp>
      <p:sp>
        <p:nvSpPr>
          <p:cNvPr id="377" name="Shape 377"/>
          <p:cNvSpPr/>
          <p:nvPr/>
        </p:nvSpPr>
        <p:spPr>
          <a:xfrm>
            <a:off x="1920459" y="2323508"/>
            <a:ext cx="9740018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“Give it away, give it away, give it away now”</a:t>
            </a:r>
          </a:p>
        </p:txBody>
      </p:sp>
      <p:sp>
        <p:nvSpPr>
          <p:cNvPr id="378" name="Shape 378"/>
          <p:cNvSpPr/>
          <p:nvPr/>
        </p:nvSpPr>
        <p:spPr>
          <a:xfrm>
            <a:off x="2077074" y="2969669"/>
            <a:ext cx="4122426" cy="2693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“give it”:   3,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“it away”:   3,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“away give”: 2,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“away now”:  1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379" name="Shape 379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380" name="Shape 380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83" name="Shape 3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N-Grams (characters)</a:t>
            </a:r>
          </a:p>
        </p:txBody>
      </p:sp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xfrm>
            <a:off x="659475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Compute the number of times each set of characters occur.</a:t>
            </a:r>
          </a:p>
        </p:txBody>
      </p:sp>
      <p:sp>
        <p:nvSpPr>
          <p:cNvPr id="385" name="Shape 385"/>
          <p:cNvSpPr/>
          <p:nvPr/>
        </p:nvSpPr>
        <p:spPr>
          <a:xfrm>
            <a:off x="1920459" y="2323508"/>
            <a:ext cx="2827324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“mississippi”</a:t>
            </a:r>
          </a:p>
        </p:txBody>
      </p:sp>
      <p:sp>
        <p:nvSpPr>
          <p:cNvPr id="386" name="Shape 386"/>
          <p:cNvSpPr/>
          <p:nvPr/>
        </p:nvSpPr>
        <p:spPr>
          <a:xfrm>
            <a:off x="2077074" y="2969669"/>
            <a:ext cx="2865573" cy="3582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“mis”: 1,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“iss”: 2,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“sis”: 1,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“ssi”: 2,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“sip”: 1,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...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387" name="Shape 387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388" name="Shape 388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91" name="Shape 3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TF-IDF representation</a:t>
            </a:r>
          </a:p>
        </p:txBody>
      </p:sp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xfrm>
            <a:off x="715839" y="932559"/>
            <a:ext cx="10747622" cy="2104678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Rescale word counts to discriminate between common and distinctive words. </a:t>
            </a:r>
          </a:p>
        </p:txBody>
      </p:sp>
      <p:sp>
        <p:nvSpPr>
          <p:cNvPr id="393" name="Shape 393"/>
          <p:cNvSpPr/>
          <p:nvPr/>
        </p:nvSpPr>
        <p:spPr>
          <a:xfrm>
            <a:off x="2120548" y="2293142"/>
            <a:ext cx="8902116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{“this”: 1, “is”: 1, “a”: 2, “example”: 3}</a:t>
            </a:r>
          </a:p>
        </p:txBody>
      </p:sp>
      <p:sp>
        <p:nvSpPr>
          <p:cNvPr id="394" name="Shape 394"/>
          <p:cNvSpPr/>
          <p:nvPr/>
        </p:nvSpPr>
        <p:spPr>
          <a:xfrm>
            <a:off x="2120548" y="2964239"/>
            <a:ext cx="9740018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{“this”: .3, “is”: .1, “a”: .2, “example”: .9}</a:t>
            </a:r>
          </a:p>
        </p:txBody>
      </p:sp>
      <p:sp>
        <p:nvSpPr>
          <p:cNvPr id="395" name="Shape 395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396" name="Shape 396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OUTPUT</a:t>
            </a:r>
          </a:p>
        </p:txBody>
      </p:sp>
      <p:sp>
        <p:nvSpPr>
          <p:cNvPr id="397" name="Shape 397"/>
          <p:cNvSpPr/>
          <p:nvPr/>
        </p:nvSpPr>
        <p:spPr>
          <a:xfrm>
            <a:off x="1462246" y="4320255"/>
            <a:ext cx="925480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solidFill>
                  <a:srgbClr val="2C2828"/>
                </a:solidFill>
                <a:latin typeface="Museo Sans 500"/>
                <a:ea typeface="Museo Sans 500"/>
                <a:cs typeface="Museo Sans 500"/>
                <a:sym typeface="Museo Sans 500"/>
              </a:defRPr>
            </a:pPr>
            <a:r>
              <a:t>Low scores for words that are common among all documents</a:t>
            </a:r>
          </a:p>
          <a:p>
            <a:pPr>
              <a:defRPr sz="2500">
                <a:solidFill>
                  <a:srgbClr val="2C2828"/>
                </a:solidFill>
                <a:latin typeface="Museo Sans 500"/>
                <a:ea typeface="Museo Sans 500"/>
                <a:cs typeface="Museo Sans 500"/>
                <a:sym typeface="Museo Sans 500"/>
              </a:defRPr>
            </a:pPr>
            <a:r>
              <a:t>High scores for rare words occurring often in a document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Remove rare words</a:t>
            </a:r>
          </a:p>
        </p:txBody>
      </p:sp>
      <p:sp>
        <p:nvSpPr>
          <p:cNvPr id="401" name="Shape 401"/>
          <p:cNvSpPr>
            <a:spLocks noGrp="1"/>
          </p:cNvSpPr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Remove rare words (or pre-defined stopwords).</a:t>
            </a:r>
          </a:p>
        </p:txBody>
      </p:sp>
      <p:sp>
        <p:nvSpPr>
          <p:cNvPr id="402" name="Shape 402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403" name="Shape 403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OUTPUT</a:t>
            </a:r>
          </a:p>
        </p:txBody>
      </p:sp>
      <p:sp>
        <p:nvSpPr>
          <p:cNvPr id="404" name="Shape 404"/>
          <p:cNvSpPr/>
          <p:nvPr/>
        </p:nvSpPr>
        <p:spPr>
          <a:xfrm>
            <a:off x="2076084" y="2293142"/>
            <a:ext cx="6178933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“I like green eggs3 and ham.”</a:t>
            </a:r>
          </a:p>
        </p:txBody>
      </p:sp>
      <p:sp>
        <p:nvSpPr>
          <p:cNvPr id="405" name="Shape 405"/>
          <p:cNvSpPr/>
          <p:nvPr/>
        </p:nvSpPr>
        <p:spPr>
          <a:xfrm>
            <a:off x="2076084" y="2964239"/>
            <a:ext cx="4922079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“I like green and ham.”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Split by sentence</a:t>
            </a:r>
          </a:p>
        </p:txBody>
      </p:sp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Convert each document into a list of sentences.</a:t>
            </a:r>
          </a:p>
        </p:txBody>
      </p:sp>
      <p:sp>
        <p:nvSpPr>
          <p:cNvPr id="410" name="Shape 410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411" name="Shape 411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OUTPUT</a:t>
            </a:r>
          </a:p>
        </p:txBody>
      </p:sp>
      <p:sp>
        <p:nvSpPr>
          <p:cNvPr id="412" name="Shape 412"/>
          <p:cNvSpPr/>
          <p:nvPr/>
        </p:nvSpPr>
        <p:spPr>
          <a:xfrm>
            <a:off x="2076084" y="2293142"/>
            <a:ext cx="7435787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“It was delicious. I will be back.”</a:t>
            </a:r>
          </a:p>
        </p:txBody>
      </p:sp>
      <p:sp>
        <p:nvSpPr>
          <p:cNvPr id="413" name="Shape 413"/>
          <p:cNvSpPr/>
          <p:nvPr/>
        </p:nvSpPr>
        <p:spPr>
          <a:xfrm>
            <a:off x="2076084" y="2964239"/>
            <a:ext cx="8483164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[“It was delicious.”, “I will be back.”]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Extract parts of speech</a:t>
            </a:r>
          </a:p>
        </p:txBody>
      </p:sp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Identify particular parts of speech.</a:t>
            </a:r>
          </a:p>
        </p:txBody>
      </p:sp>
      <p:sp>
        <p:nvSpPr>
          <p:cNvPr id="418" name="Shape 418"/>
          <p:cNvSpPr/>
          <p:nvPr/>
        </p:nvSpPr>
        <p:spPr>
          <a:xfrm>
            <a:off x="571684" y="2293142"/>
            <a:ext cx="8982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419" name="Shape 419"/>
          <p:cNvSpPr/>
          <p:nvPr/>
        </p:nvSpPr>
        <p:spPr>
          <a:xfrm>
            <a:off x="571684" y="2969783"/>
            <a:ext cx="11722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A7A7A7"/>
                </a:solidFill>
              </a:defRPr>
            </a:lvl1pPr>
          </a:lstStyle>
          <a:p>
            <a:r>
              <a:t>OUTPUT</a:t>
            </a:r>
          </a:p>
        </p:txBody>
      </p:sp>
      <p:sp>
        <p:nvSpPr>
          <p:cNvPr id="420" name="Shape 420"/>
          <p:cNvSpPr/>
          <p:nvPr/>
        </p:nvSpPr>
        <p:spPr>
          <a:xfrm>
            <a:off x="2076084" y="2293142"/>
            <a:ext cx="7435787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“It was delicious. I will go back.”</a:t>
            </a:r>
          </a:p>
        </p:txBody>
      </p:sp>
      <p:sp>
        <p:nvSpPr>
          <p:cNvPr id="421" name="Shape 421"/>
          <p:cNvSpPr/>
          <p:nvPr/>
        </p:nvSpPr>
        <p:spPr>
          <a:xfrm>
            <a:off x="2076084" y="2964239"/>
            <a:ext cx="2827324" cy="47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[“delicious”]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stack</a:t>
            </a:r>
          </a:p>
        </p:txBody>
      </p:sp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Rearrange the data set to “stack” the list column.</a:t>
            </a:r>
          </a:p>
        </p:txBody>
      </p:sp>
      <p:graphicFrame>
        <p:nvGraphicFramePr>
          <p:cNvPr id="426" name="Table 426"/>
          <p:cNvGraphicFramePr/>
          <p:nvPr/>
        </p:nvGraphicFramePr>
        <p:xfrm>
          <a:off x="893561" y="1915574"/>
          <a:ext cx="4252976" cy="4571263"/>
        </p:xfrm>
        <a:graphic>
          <a:graphicData uri="http://schemas.openxmlformats.org/drawingml/2006/table">
            <a:tbl>
              <a:tblPr firstRow="1" lastRow="1" bandRow="1">
                <a:tableStyleId>{4C3C2611-4C71-4FC5-86AE-919BDF0F9419}</a:tableStyleId>
              </a:tblPr>
              <a:tblGrid>
                <a:gridCol w="650103"/>
                <a:gridCol w="3590170"/>
              </a:tblGrid>
              <a:tr h="388460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[“The food was great.”, “I will be back.”]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[“I would absolutely bring my friends here.”, “I could eat those fries every day.”]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104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[“Too expensive for me.”]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</a:tr>
              <a:tr h="437214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list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7" name="Table 427"/>
          <p:cNvGraphicFramePr/>
          <p:nvPr/>
        </p:nvGraphicFramePr>
        <p:xfrm>
          <a:off x="7045463" y="1915574"/>
          <a:ext cx="4252976" cy="4571263"/>
        </p:xfrm>
        <a:graphic>
          <a:graphicData uri="http://schemas.openxmlformats.org/drawingml/2006/table">
            <a:tbl>
              <a:tblPr firstRow="1" lastRow="1" bandRow="1">
                <a:tableStyleId>{4C3C2611-4C71-4FC5-86AE-919BDF0F9419}</a:tableStyleId>
              </a:tblPr>
              <a:tblGrid>
                <a:gridCol w="650103"/>
                <a:gridCol w="3590170"/>
              </a:tblGrid>
              <a:tr h="388460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“The food was great.”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“I will be back.”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“I would absolutely bring my friends here.”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</a:tr>
              <a:tr h="437214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str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28" name="Shape 428"/>
          <p:cNvSpPr/>
          <p:nvPr/>
        </p:nvSpPr>
        <p:spPr>
          <a:xfrm>
            <a:off x="5454650" y="2794000"/>
            <a:ext cx="1270000" cy="1270000"/>
          </a:xfrm>
          <a:prstGeom prst="rightArrow">
            <a:avLst>
              <a:gd name="adj1" fmla="val 38250"/>
              <a:gd name="adj2" fmla="val 3855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unstack</a:t>
            </a:r>
          </a:p>
        </p:txBody>
      </p:sp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Rearrange the data set to “unstack” the string column.</a:t>
            </a:r>
          </a:p>
        </p:txBody>
      </p:sp>
      <p:graphicFrame>
        <p:nvGraphicFramePr>
          <p:cNvPr id="433" name="Table 433"/>
          <p:cNvGraphicFramePr/>
          <p:nvPr/>
        </p:nvGraphicFramePr>
        <p:xfrm>
          <a:off x="893561" y="1915574"/>
          <a:ext cx="4252976" cy="4571263"/>
        </p:xfrm>
        <a:graphic>
          <a:graphicData uri="http://schemas.openxmlformats.org/drawingml/2006/table">
            <a:tbl>
              <a:tblPr firstRow="1" lastRow="1" bandRow="1">
                <a:tableStyleId>{4C3C2611-4C71-4FC5-86AE-919BDF0F9419}</a:tableStyleId>
              </a:tblPr>
              <a:tblGrid>
                <a:gridCol w="650103"/>
                <a:gridCol w="3590170"/>
              </a:tblGrid>
              <a:tr h="388460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[“The food was great.”, “I will be back.”]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[“I would absolutely bring my friends here.”, “I could eat those fries every day.”]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104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[“Too expensive for me.”]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</a:tr>
              <a:tr h="437214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list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4" name="Table 434"/>
          <p:cNvGraphicFramePr/>
          <p:nvPr/>
        </p:nvGraphicFramePr>
        <p:xfrm>
          <a:off x="7045463" y="1915573"/>
          <a:ext cx="4252976" cy="4571264"/>
        </p:xfrm>
        <a:graphic>
          <a:graphicData uri="http://schemas.openxmlformats.org/drawingml/2006/table">
            <a:tbl>
              <a:tblPr firstRow="1" lastRow="1" bandRow="1">
                <a:tableStyleId>{4C3C2611-4C71-4FC5-86AE-919BDF0F9419}</a:tableStyleId>
              </a:tblPr>
              <a:tblGrid>
                <a:gridCol w="650103"/>
                <a:gridCol w="3590170"/>
              </a:tblGrid>
              <a:tr h="388460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text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“The food was great.”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102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“I will be back.”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103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/>
                      </a:pPr>
                      <a:r>
                        <a:rPr b="1" i="1">
                          <a:sym typeface="Calibri"/>
                        </a:rPr>
                        <a:t>“I would absolutely bring my friends here.”</a:t>
                      </a:r>
                    </a:p>
                  </a:txBody>
                  <a:tcPr marL="63500" marR="63500" marT="63500" marB="63500" horzOverflow="overflow"/>
                </a:tc>
              </a:tr>
              <a:tr h="933221"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/>
                      </a:pPr>
                      <a:r>
                        <a:rPr sz="3300" b="1" i="1"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</a:tr>
              <a:tr h="437214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str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35" name="Shape 435"/>
          <p:cNvSpPr/>
          <p:nvPr/>
        </p:nvSpPr>
        <p:spPr>
          <a:xfrm flipH="1">
            <a:off x="5454650" y="2794000"/>
            <a:ext cx="1270000" cy="1270000"/>
          </a:xfrm>
          <a:prstGeom prst="rightArrow">
            <a:avLst>
              <a:gd name="adj1" fmla="val 38250"/>
              <a:gd name="adj2" fmla="val 38555"/>
            </a:avLst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438" name="Shape 4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useo Sans 700"/>
                <a:ea typeface="Museo Sans 700"/>
                <a:cs typeface="Museo Sans 700"/>
                <a:sym typeface="Museo Sans 700"/>
              </a:defRPr>
            </a:lvl1pPr>
          </a:lstStyle>
          <a:p>
            <a:r>
              <a:t>Pipelines</a:t>
            </a:r>
          </a:p>
        </p:txBody>
      </p:sp>
      <p:sp>
        <p:nvSpPr>
          <p:cNvPr id="439" name="Shape 439"/>
          <p:cNvSpPr>
            <a:spLocks noGrp="1"/>
          </p:cNvSpPr>
          <p:nvPr>
            <p:ph type="title"/>
          </p:nvPr>
        </p:nvSpPr>
        <p:spPr>
          <a:xfrm>
            <a:off x="604678" y="932559"/>
            <a:ext cx="10969944" cy="1291817"/>
          </a:xfrm>
          <a:prstGeom prst="rect">
            <a:avLst/>
          </a:prstGeom>
        </p:spPr>
        <p:txBody>
          <a:bodyPr anchor="t"/>
          <a:lstStyle>
            <a:lvl1pPr>
              <a:defRPr sz="3000"/>
            </a:lvl1pPr>
          </a:lstStyle>
          <a:p>
            <a:r>
              <a:t>Combine multiple transformations to create a single pipeline.</a:t>
            </a:r>
          </a:p>
        </p:txBody>
      </p:sp>
      <p:sp>
        <p:nvSpPr>
          <p:cNvPr id="440" name="Shape 440"/>
          <p:cNvSpPr/>
          <p:nvPr/>
        </p:nvSpPr>
        <p:spPr>
          <a:xfrm>
            <a:off x="779852" y="2420077"/>
            <a:ext cx="8902115" cy="313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from graphlab.feature_engineering import 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WordCounter, RareWordTrimmer</a:t>
            </a:r>
          </a:p>
          <a:p>
            <a:pPr lvl="1">
              <a:defRPr sz="30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f = gl.feature_engineering.create(sf, 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        [WordCounter, RareWordTrimmer])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f.fit(data)</a:t>
            </a:r>
          </a:p>
          <a:p>
            <a:pPr>
              <a:defRPr sz="3000">
                <a:latin typeface="Consolas"/>
                <a:ea typeface="Consolas"/>
                <a:cs typeface="Consolas"/>
                <a:sym typeface="Consolas"/>
              </a:defRPr>
            </a:pPr>
            <a:r>
              <a:t>f.transform(new_data)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Machine learning toolkits</a:t>
            </a:r>
          </a:p>
        </p:txBody>
      </p:sp>
      <p:sp>
        <p:nvSpPr>
          <p:cNvPr id="443" name="Shape 4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44" name="Shape 444"/>
          <p:cNvSpPr>
            <a:spLocks noGrp="1"/>
          </p:cNvSpPr>
          <p:nvPr>
            <p:ph type="body" sz="quarter" idx="4294967295"/>
          </p:nvPr>
        </p:nvSpPr>
        <p:spPr>
          <a:xfrm>
            <a:off x="659475" y="120041"/>
            <a:ext cx="11184996" cy="74375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Dato</a:t>
            </a:r>
          </a:p>
        </p:txBody>
      </p:sp>
      <p:sp>
        <p:nvSpPr>
          <p:cNvPr id="289" name="Shape 2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4351" y="1032009"/>
            <a:ext cx="6231997" cy="355601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2907161" y="4749328"/>
            <a:ext cx="5766363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/>
            </a:pPr>
            <a:r>
              <a:t>We aim to help developers…</a:t>
            </a:r>
          </a:p>
          <a:p>
            <a:pPr marL="228600" indent="-228600">
              <a:buSzPct val="100000"/>
              <a:buChar char="•"/>
              <a:defRPr sz="2500"/>
            </a:pPr>
            <a:r>
              <a:t>develop valuable ML-based applications</a:t>
            </a:r>
          </a:p>
          <a:p>
            <a:pPr marL="228600" indent="-228600">
              <a:buSzPct val="100000"/>
              <a:buChar char="•"/>
              <a:defRPr sz="2500"/>
            </a:pPr>
            <a:r>
              <a:t>deploy models as intelligent microservices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1" grpId="2" build="p" bldLvl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/>
          </p:cNvSpPr>
          <p:nvPr>
            <p:ph type="title"/>
          </p:nvPr>
        </p:nvSpPr>
        <p:spPr>
          <a:xfrm>
            <a:off x="6794508" y="1634680"/>
            <a:ext cx="4545907" cy="1645099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 defTabSz="434340">
              <a:defRPr sz="3420"/>
            </a:lvl1pPr>
          </a:lstStyle>
          <a:p>
            <a:r>
              <a:t>matches unstructured text queries to a set of strings</a:t>
            </a:r>
          </a:p>
        </p:txBody>
      </p:sp>
      <p:sp>
        <p:nvSpPr>
          <p:cNvPr id="447" name="Shape 4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Task-oriented toolkits and building blocks</a:t>
            </a:r>
          </a:p>
        </p:txBody>
      </p:sp>
      <p:sp>
        <p:nvSpPr>
          <p:cNvPr id="449" name="Shape 449"/>
          <p:cNvSpPr/>
          <p:nvPr/>
        </p:nvSpPr>
        <p:spPr>
          <a:xfrm>
            <a:off x="1147553" y="1656551"/>
            <a:ext cx="4028315" cy="164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defRPr sz="3600">
                <a:solidFill>
                  <a:srgbClr val="2C2828"/>
                </a:solidFill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r>
              <a:t>Autotagger</a:t>
            </a:r>
          </a:p>
        </p:txBody>
      </p:sp>
      <p:sp>
        <p:nvSpPr>
          <p:cNvPr id="450" name="Shape 450"/>
          <p:cNvSpPr/>
          <p:nvPr/>
        </p:nvSpPr>
        <p:spPr>
          <a:xfrm>
            <a:off x="5537523" y="1531707"/>
            <a:ext cx="420401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/>
            </a:lvl1pPr>
          </a:lstStyle>
          <a:p>
            <a:r>
              <a:t>=</a:t>
            </a:r>
          </a:p>
        </p:txBody>
      </p:sp>
      <p:grpSp>
        <p:nvGrpSpPr>
          <p:cNvPr id="453" name="Group 453"/>
          <p:cNvGrpSpPr/>
          <p:nvPr/>
        </p:nvGrpSpPr>
        <p:grpSpPr>
          <a:xfrm>
            <a:off x="5522249" y="3761702"/>
            <a:ext cx="5802891" cy="1748073"/>
            <a:chOff x="0" y="0"/>
            <a:chExt cx="5802890" cy="1748071"/>
          </a:xfrm>
        </p:grpSpPr>
        <p:sp>
          <p:nvSpPr>
            <p:cNvPr id="451" name="Shape 451"/>
            <p:cNvSpPr/>
            <p:nvPr/>
          </p:nvSpPr>
          <p:spPr>
            <a:xfrm>
              <a:off x="0" y="0"/>
              <a:ext cx="420400" cy="866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000" b="1"/>
              </a:lvl1pPr>
            </a:lstStyle>
            <a:p>
              <a:r>
                <a:t>=</a:t>
              </a:r>
            </a:p>
          </p:txBody>
        </p:sp>
        <p:sp>
          <p:nvSpPr>
            <p:cNvPr id="452" name="Shape 452"/>
            <p:cNvSpPr/>
            <p:nvPr/>
          </p:nvSpPr>
          <p:spPr>
            <a:xfrm>
              <a:off x="1256984" y="102972"/>
              <a:ext cx="4545907" cy="1645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>
                <a:defRPr sz="3600">
                  <a:solidFill>
                    <a:srgbClr val="2C2828"/>
                  </a:solidFill>
                  <a:latin typeface="Museo Sans 500"/>
                  <a:ea typeface="Museo Sans 500"/>
                  <a:cs typeface="Museo Sans 500"/>
                  <a:sym typeface="Museo Sans 500"/>
                </a:defRPr>
              </a:pPr>
              <a:r>
                <a:t>Nearest neighbors +</a:t>
              </a:r>
            </a:p>
            <a:p>
              <a:pPr>
                <a:defRPr sz="3600">
                  <a:solidFill>
                    <a:srgbClr val="2C2828"/>
                  </a:solidFill>
                  <a:latin typeface="Museo Sans 500"/>
                  <a:ea typeface="Museo Sans 500"/>
                  <a:cs typeface="Museo Sans 500"/>
                  <a:sym typeface="Museo Sans 500"/>
                </a:defRPr>
              </a:pPr>
              <a:r>
                <a:t>NGramCounter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Nearest neighbors</a:t>
            </a:r>
          </a:p>
        </p:txBody>
      </p:sp>
      <p:graphicFrame>
        <p:nvGraphicFramePr>
          <p:cNvPr id="457" name="Table 457"/>
          <p:cNvGraphicFramePr/>
          <p:nvPr/>
        </p:nvGraphicFramePr>
        <p:xfrm>
          <a:off x="419448" y="1984527"/>
          <a:ext cx="2396420" cy="3433270"/>
        </p:xfrm>
        <a:graphic>
          <a:graphicData uri="http://schemas.openxmlformats.org/drawingml/2006/table">
            <a:tbl>
              <a:tblPr firstRow="1" lastRow="1" bandRow="1">
                <a:tableStyleId>{4C3C2611-4C71-4FC5-86AE-919BDF0F9419}</a:tableStyleId>
              </a:tblPr>
              <a:tblGrid>
                <a:gridCol w="472021"/>
                <a:gridCol w="1911698"/>
              </a:tblGrid>
              <a:tr h="431800"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TF-IDF of text</a:t>
                      </a:r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dict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58" name="Shape 458"/>
          <p:cNvSpPr/>
          <p:nvPr/>
        </p:nvSpPr>
        <p:spPr>
          <a:xfrm>
            <a:off x="401961" y="1616125"/>
            <a:ext cx="115896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/>
            </a:lvl1pPr>
          </a:lstStyle>
          <a:p>
            <a:r>
              <a:t>Reference</a:t>
            </a:r>
          </a:p>
        </p:txBody>
      </p:sp>
      <p:sp>
        <p:nvSpPr>
          <p:cNvPr id="459" name="Shape 459"/>
          <p:cNvSpPr/>
          <p:nvPr/>
        </p:nvSpPr>
        <p:spPr>
          <a:xfrm>
            <a:off x="3736270" y="2370172"/>
            <a:ext cx="3036799" cy="3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NearestNeighborsModel</a:t>
            </a:r>
          </a:p>
        </p:txBody>
      </p:sp>
      <p:sp>
        <p:nvSpPr>
          <p:cNvPr id="460" name="Shape 460"/>
          <p:cNvSpPr/>
          <p:nvPr/>
        </p:nvSpPr>
        <p:spPr>
          <a:xfrm>
            <a:off x="3202926" y="3297799"/>
            <a:ext cx="13322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4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7734" y="2872117"/>
            <a:ext cx="958827" cy="8839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6" name="Group 466"/>
          <p:cNvGrpSpPr/>
          <p:nvPr/>
        </p:nvGrpSpPr>
        <p:grpSpPr>
          <a:xfrm>
            <a:off x="6273630" y="1247797"/>
            <a:ext cx="3863705" cy="2007730"/>
            <a:chOff x="0" y="0"/>
            <a:chExt cx="3863704" cy="2007729"/>
          </a:xfrm>
        </p:grpSpPr>
        <p:sp>
          <p:nvSpPr>
            <p:cNvPr id="462" name="Shape 462"/>
            <p:cNvSpPr/>
            <p:nvPr/>
          </p:nvSpPr>
          <p:spPr>
            <a:xfrm>
              <a:off x="1639043" y="0"/>
              <a:ext cx="75427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/>
              </a:lvl1pPr>
            </a:lstStyle>
            <a:p>
              <a:r>
                <a:t>Query</a:t>
              </a:r>
            </a:p>
          </p:txBody>
        </p:sp>
        <p:grpSp>
          <p:nvGrpSpPr>
            <p:cNvPr id="465" name="Group 465"/>
            <p:cNvGrpSpPr/>
            <p:nvPr/>
          </p:nvGrpSpPr>
          <p:grpSpPr>
            <a:xfrm>
              <a:off x="-1" y="344029"/>
              <a:ext cx="3863705" cy="1663701"/>
              <a:chOff x="0" y="25400"/>
              <a:chExt cx="3863703" cy="1663700"/>
            </a:xfrm>
          </p:grpSpPr>
          <p:graphicFrame>
            <p:nvGraphicFramePr>
              <p:cNvPr id="463" name="Table 463"/>
              <p:cNvGraphicFramePr/>
              <p:nvPr/>
            </p:nvGraphicFramePr>
            <p:xfrm>
              <a:off x="1656377" y="25400"/>
              <a:ext cx="2207327" cy="1663700"/>
            </p:xfrm>
            <a:graphic>
              <a:graphicData uri="http://schemas.openxmlformats.org/drawingml/2006/table">
                <a:tbl>
                  <a:tblPr firstRow="1" lastRow="1" bandRow="1">
                    <a:tableStyleId>{4C3C2611-4C71-4FC5-86AE-919BDF0F9419}</a:tableStyleId>
                  </a:tblPr>
                  <a:tblGrid>
                    <a:gridCol w="525966"/>
                    <a:gridCol w="1668659"/>
                  </a:tblGrid>
                  <a:tr h="431800">
                    <a:tc>
                      <a:txBody>
                        <a:bodyPr/>
                        <a:lstStyle/>
                        <a:p>
                          <a:pPr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>
                              <a:solidFill>
                                <a:srgbClr val="FFFFFF"/>
                              </a:solidFill>
                            </a:rPr>
                            <a:t>id</a:t>
                          </a:r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pPr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>
                              <a:solidFill>
                                <a:srgbClr val="FFFFFF"/>
                              </a:solidFill>
                            </a:rPr>
                            <a:t>TF-IDF of text</a:t>
                          </a:r>
                        </a:p>
                      </a:txBody>
                      <a:tcPr marL="63500" marR="63500" marT="63500" marB="6350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 b="1" i="1">
                              <a:solidFill>
                                <a:srgbClr val="FFFFFF"/>
                              </a:solidFill>
                            </a:rPr>
                            <a:t>int</a:t>
                          </a:r>
                        </a:p>
                      </a:txBody>
                      <a:tcPr marL="63500" marR="63500" marT="63500" marB="63500" horzOverflow="overflow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 b="1" i="1">
                              <a:solidFill>
                                <a:srgbClr val="FFFFFF"/>
                              </a:solidFill>
                            </a:rPr>
                            <a:t>dict</a:t>
                          </a:r>
                        </a:p>
                      </a:txBody>
                      <a:tcPr marL="63500" marR="63500" marT="63500" marB="63500" horzOverflow="overflow">
                        <a:solidFill>
                          <a:schemeClr val="accent3"/>
                        </a:solidFill>
                      </a:tcPr>
                    </a:tc>
                  </a:tr>
                </a:tbl>
              </a:graphicData>
            </a:graphic>
          </p:graphicFrame>
          <p:sp>
            <p:nvSpPr>
              <p:cNvPr id="464" name="Shape 464"/>
              <p:cNvSpPr/>
              <p:nvPr/>
            </p:nvSpPr>
            <p:spPr>
              <a:xfrm flipH="1">
                <a:off x="-1" y="682544"/>
                <a:ext cx="1202610" cy="902640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470" name="Group 470"/>
          <p:cNvGrpSpPr/>
          <p:nvPr/>
        </p:nvGrpSpPr>
        <p:grpSpPr>
          <a:xfrm>
            <a:off x="6281254" y="3450889"/>
            <a:ext cx="5649152" cy="3929008"/>
            <a:chOff x="0" y="0"/>
            <a:chExt cx="5649151" cy="3929007"/>
          </a:xfrm>
        </p:grpSpPr>
        <p:graphicFrame>
          <p:nvGraphicFramePr>
            <p:cNvPr id="467" name="Table 467"/>
            <p:cNvGraphicFramePr/>
            <p:nvPr/>
          </p:nvGraphicFramePr>
          <p:xfrm>
            <a:off x="1664593" y="526322"/>
            <a:ext cx="3984559" cy="3402686"/>
          </p:xfrm>
          <a:graphic>
            <a:graphicData uri="http://schemas.openxmlformats.org/drawingml/2006/table">
              <a:tbl>
                <a:tblPr firstRow="1" lastRow="1" bandRow="1">
                  <a:tableStyleId>{4C3C2611-4C71-4FC5-86AE-919BDF0F9419}</a:tableStyleId>
                </a:tblPr>
                <a:tblGrid>
                  <a:gridCol w="1081510"/>
                  <a:gridCol w="1344957"/>
                  <a:gridCol w="754209"/>
                  <a:gridCol w="791181"/>
                </a:tblGrid>
                <a:tr h="431800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query_id</a:t>
                        </a:r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reference_id</a:t>
                        </a:r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score</a:t>
                        </a:r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rank</a:t>
                        </a:r>
                      </a:p>
                    </a:txBody>
                    <a:tcPr marL="63500" marR="63500" marT="63500" marB="6350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457200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 i="1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 i="1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 i="1">
                            <a:solidFill>
                              <a:srgbClr val="FFFFFF"/>
                            </a:solidFill>
                          </a:rPr>
                          <a:t>float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 i="1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68" name="Shape 468"/>
            <p:cNvSpPr/>
            <p:nvPr/>
          </p:nvSpPr>
          <p:spPr>
            <a:xfrm>
              <a:off x="1627606" y="215931"/>
              <a:ext cx="759357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/>
              </a:lvl1pPr>
            </a:lstStyle>
            <a:p>
              <a:r>
                <a:t>Result</a:t>
              </a:r>
            </a:p>
          </p:txBody>
        </p:sp>
        <p:sp>
          <p:nvSpPr>
            <p:cNvPr id="469" name="Shape 469"/>
            <p:cNvSpPr/>
            <p:nvPr/>
          </p:nvSpPr>
          <p:spPr>
            <a:xfrm>
              <a:off x="0" y="0"/>
              <a:ext cx="1202609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1" animBg="1" advAuto="0"/>
      <p:bldP spid="470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73" name="Shape 4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Autotagger = Nearest Neighbors + Feature Engineering</a:t>
            </a:r>
          </a:p>
        </p:txBody>
      </p:sp>
      <p:graphicFrame>
        <p:nvGraphicFramePr>
          <p:cNvPr id="474" name="Table 474"/>
          <p:cNvGraphicFramePr/>
          <p:nvPr/>
        </p:nvGraphicFramePr>
        <p:xfrm>
          <a:off x="419448" y="1984527"/>
          <a:ext cx="2396420" cy="3433270"/>
        </p:xfrm>
        <a:graphic>
          <a:graphicData uri="http://schemas.openxmlformats.org/drawingml/2006/table">
            <a:tbl>
              <a:tblPr firstRow="1" lastRow="1" bandRow="1">
                <a:tableStyleId>{4C3C2611-4C71-4FC5-86AE-919BDF0F9419}</a:tableStyleId>
              </a:tblPr>
              <a:tblGrid>
                <a:gridCol w="439490"/>
                <a:gridCol w="1303232"/>
                <a:gridCol w="640997"/>
              </a:tblGrid>
              <a:tr h="431800"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char ngrams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int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dict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i="1">
                          <a:solidFill>
                            <a:srgbClr val="FFFFFF"/>
                          </a:solidFill>
                          <a:sym typeface="Calibri"/>
                        </a:rPr>
                        <a:t>…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475" name="Shape 475"/>
          <p:cNvSpPr/>
          <p:nvPr/>
        </p:nvSpPr>
        <p:spPr>
          <a:xfrm>
            <a:off x="401961" y="1616125"/>
            <a:ext cx="115896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/>
            </a:lvl1pPr>
          </a:lstStyle>
          <a:p>
            <a:r>
              <a:t>Reference</a:t>
            </a:r>
          </a:p>
        </p:txBody>
      </p:sp>
      <p:sp>
        <p:nvSpPr>
          <p:cNvPr id="476" name="Shape 476"/>
          <p:cNvSpPr/>
          <p:nvPr/>
        </p:nvSpPr>
        <p:spPr>
          <a:xfrm>
            <a:off x="7908860" y="3666821"/>
            <a:ext cx="75935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/>
            </a:lvl1pPr>
          </a:lstStyle>
          <a:p>
            <a:r>
              <a:t>Result</a:t>
            </a:r>
          </a:p>
        </p:txBody>
      </p:sp>
      <p:sp>
        <p:nvSpPr>
          <p:cNvPr id="477" name="Shape 477"/>
          <p:cNvSpPr/>
          <p:nvPr/>
        </p:nvSpPr>
        <p:spPr>
          <a:xfrm>
            <a:off x="4267140" y="2247260"/>
            <a:ext cx="2198896" cy="3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AutotaggerModel</a:t>
            </a:r>
          </a:p>
        </p:txBody>
      </p:sp>
      <p:sp>
        <p:nvSpPr>
          <p:cNvPr id="478" name="Shape 478"/>
          <p:cNvSpPr/>
          <p:nvPr/>
        </p:nvSpPr>
        <p:spPr>
          <a:xfrm>
            <a:off x="2978316" y="3288553"/>
            <a:ext cx="1749780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483" name="Group 483"/>
          <p:cNvGrpSpPr/>
          <p:nvPr/>
        </p:nvGrpSpPr>
        <p:grpSpPr>
          <a:xfrm>
            <a:off x="6273630" y="1247797"/>
            <a:ext cx="3863705" cy="2007730"/>
            <a:chOff x="0" y="0"/>
            <a:chExt cx="3863704" cy="2007729"/>
          </a:xfrm>
        </p:grpSpPr>
        <p:sp>
          <p:nvSpPr>
            <p:cNvPr id="479" name="Shape 479"/>
            <p:cNvSpPr/>
            <p:nvPr/>
          </p:nvSpPr>
          <p:spPr>
            <a:xfrm>
              <a:off x="1639043" y="0"/>
              <a:ext cx="754272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/>
              </a:lvl1pPr>
            </a:lstStyle>
            <a:p>
              <a:r>
                <a:t>Query</a:t>
              </a:r>
            </a:p>
          </p:txBody>
        </p:sp>
        <p:grpSp>
          <p:nvGrpSpPr>
            <p:cNvPr id="482" name="Group 482"/>
            <p:cNvGrpSpPr/>
            <p:nvPr/>
          </p:nvGrpSpPr>
          <p:grpSpPr>
            <a:xfrm>
              <a:off x="-1" y="344029"/>
              <a:ext cx="3863705" cy="1663701"/>
              <a:chOff x="0" y="25400"/>
              <a:chExt cx="3863703" cy="1663700"/>
            </a:xfrm>
          </p:grpSpPr>
          <p:graphicFrame>
            <p:nvGraphicFramePr>
              <p:cNvPr id="480" name="Table 480"/>
              <p:cNvGraphicFramePr/>
              <p:nvPr/>
            </p:nvGraphicFramePr>
            <p:xfrm>
              <a:off x="1656377" y="25400"/>
              <a:ext cx="2207327" cy="1663700"/>
            </p:xfrm>
            <a:graphic>
              <a:graphicData uri="http://schemas.openxmlformats.org/drawingml/2006/table">
                <a:tbl>
                  <a:tblPr firstRow="1" lastRow="1" bandRow="1">
                    <a:tableStyleId>{4C3C2611-4C71-4FC5-86AE-919BDF0F9419}</a:tableStyleId>
                  </a:tblPr>
                  <a:tblGrid>
                    <a:gridCol w="430206"/>
                    <a:gridCol w="1345311"/>
                    <a:gridCol w="419108"/>
                  </a:tblGrid>
                  <a:tr h="431800">
                    <a:tc>
                      <a:txBody>
                        <a:bodyPr/>
                        <a:lstStyle/>
                        <a:p>
                          <a:pPr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>
                              <a:solidFill>
                                <a:srgbClr val="FFFFFF"/>
                              </a:solidFill>
                            </a:rPr>
                            <a:t>id</a:t>
                          </a:r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pPr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>
                              <a:solidFill>
                                <a:srgbClr val="FFFFFF"/>
                              </a:solidFill>
                            </a:rPr>
                            <a:t>char ngrams</a:t>
                          </a:r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pPr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i="1">
                              <a:solidFill>
                                <a:srgbClr val="FFFFFF"/>
                              </a:solidFill>
                            </a:rPr>
                            <a:t>…</a:t>
                          </a:r>
                        </a:p>
                      </a:txBody>
                      <a:tcPr marL="63500" marR="63500" marT="63500" marB="6350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</a:tr>
                  <a:tr h="254000"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  <a:tc>
                      <a:txBody>
                        <a:bodyPr/>
                        <a:lstStyle/>
                        <a:p>
                          <a:endParaRPr/>
                        </a:p>
                      </a:txBody>
                      <a:tcPr marL="63500" marR="63500" marT="63500" marB="63500" horzOverflow="overflow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 b="1" i="1">
                              <a:solidFill>
                                <a:srgbClr val="FFFFFF"/>
                              </a:solidFill>
                            </a:rPr>
                            <a:t>int</a:t>
                          </a:r>
                        </a:p>
                      </a:txBody>
                      <a:tcPr marL="63500" marR="63500" marT="63500" marB="63500" horzOverflow="overflow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defRPr b="0" i="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2000" b="1" i="1">
                              <a:solidFill>
                                <a:srgbClr val="FFFFFF"/>
                              </a:solidFill>
                            </a:rPr>
                            <a:t>dict</a:t>
                          </a:r>
                        </a:p>
                      </a:txBody>
                      <a:tcPr marL="63500" marR="63500" marT="63500" marB="63500" horzOverflow="overflow">
                        <a:solidFill>
                          <a:schemeClr val="accent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defRPr sz="2000"/>
                          </a:pPr>
                          <a:endParaRPr/>
                        </a:p>
                      </a:txBody>
                      <a:tcPr marL="63500" marR="63500" marT="63500" marB="63500" horzOverflow="overflow">
                        <a:solidFill>
                          <a:schemeClr val="accent3"/>
                        </a:solidFill>
                      </a:tcPr>
                    </a:tc>
                  </a:tr>
                </a:tbl>
              </a:graphicData>
            </a:graphic>
          </p:graphicFrame>
          <p:sp>
            <p:nvSpPr>
              <p:cNvPr id="481" name="Shape 481"/>
              <p:cNvSpPr/>
              <p:nvPr/>
            </p:nvSpPr>
            <p:spPr>
              <a:xfrm flipH="1">
                <a:off x="-1" y="682544"/>
                <a:ext cx="1202610" cy="902640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486" name="Group 486"/>
          <p:cNvGrpSpPr/>
          <p:nvPr/>
        </p:nvGrpSpPr>
        <p:grpSpPr>
          <a:xfrm>
            <a:off x="6281254" y="3450889"/>
            <a:ext cx="5649152" cy="3929008"/>
            <a:chOff x="0" y="0"/>
            <a:chExt cx="5649151" cy="3929007"/>
          </a:xfrm>
        </p:grpSpPr>
        <p:graphicFrame>
          <p:nvGraphicFramePr>
            <p:cNvPr id="484" name="Table 484"/>
            <p:cNvGraphicFramePr/>
            <p:nvPr/>
          </p:nvGraphicFramePr>
          <p:xfrm>
            <a:off x="1664593" y="526322"/>
            <a:ext cx="3984559" cy="3402686"/>
          </p:xfrm>
          <a:graphic>
            <a:graphicData uri="http://schemas.openxmlformats.org/drawingml/2006/table">
              <a:tbl>
                <a:tblPr firstRow="1" lastRow="1" bandRow="1">
                  <a:tableStyleId>{4C3C2611-4C71-4FC5-86AE-919BDF0F9419}</a:tableStyleId>
                </a:tblPr>
                <a:tblGrid>
                  <a:gridCol w="1081510"/>
                  <a:gridCol w="1344957"/>
                  <a:gridCol w="754209"/>
                  <a:gridCol w="791181"/>
                </a:tblGrid>
                <a:tr h="431800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query_id</a:t>
                        </a:r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reference_id</a:t>
                        </a:r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score</a:t>
                        </a:r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rank</a:t>
                        </a:r>
                      </a:p>
                    </a:txBody>
                    <a:tcPr marL="63500" marR="63500" marT="63500" marB="6350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521536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457200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 i="1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 i="1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 i="1">
                            <a:solidFill>
                              <a:srgbClr val="FFFFFF"/>
                            </a:solidFill>
                          </a:rPr>
                          <a:t>float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 i="1">
                            <a:solidFill>
                              <a:srgbClr val="FFFFFF"/>
                            </a:solidFill>
                          </a:rPr>
                          <a:t>int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485" name="Shape 485"/>
            <p:cNvSpPr/>
            <p:nvPr/>
          </p:nvSpPr>
          <p:spPr>
            <a:xfrm>
              <a:off x="0" y="0"/>
              <a:ext cx="1202609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pic>
        <p:nvPicPr>
          <p:cNvPr id="4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7734" y="2872117"/>
            <a:ext cx="958827" cy="883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2" animBg="1" advAuto="0"/>
      <p:bldP spid="486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490" name="Shape 4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Task-oriented toolkits and building blocks</a:t>
            </a:r>
          </a:p>
        </p:txBody>
      </p:sp>
      <p:sp>
        <p:nvSpPr>
          <p:cNvPr id="491" name="Shape 491"/>
          <p:cNvSpPr/>
          <p:nvPr/>
        </p:nvSpPr>
        <p:spPr>
          <a:xfrm>
            <a:off x="1198777" y="1344321"/>
            <a:ext cx="4028315" cy="164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defRPr sz="3600">
                <a:solidFill>
                  <a:srgbClr val="2C2828"/>
                </a:solidFill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r>
              <a:t>SentimentAnalysis</a:t>
            </a:r>
          </a:p>
        </p:txBody>
      </p:sp>
      <p:sp>
        <p:nvSpPr>
          <p:cNvPr id="492" name="Shape 492"/>
          <p:cNvSpPr/>
          <p:nvPr/>
        </p:nvSpPr>
        <p:spPr>
          <a:xfrm>
            <a:off x="6845733" y="1366193"/>
            <a:ext cx="4028315" cy="164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 lnSpcReduction="20000"/>
          </a:bodyPr>
          <a:lstStyle>
            <a:lvl1pPr defTabSz="429768">
              <a:defRPr sz="3384">
                <a:solidFill>
                  <a:srgbClr val="2C2828"/>
                </a:solidFill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r>
              <a:t>predicts positive/negative sentiment in unstructured text</a:t>
            </a:r>
          </a:p>
        </p:txBody>
      </p:sp>
      <p:sp>
        <p:nvSpPr>
          <p:cNvPr id="493" name="Shape 493"/>
          <p:cNvSpPr/>
          <p:nvPr/>
        </p:nvSpPr>
        <p:spPr>
          <a:xfrm>
            <a:off x="5537523" y="1194892"/>
            <a:ext cx="420400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/>
            </a:lvl1pPr>
          </a:lstStyle>
          <a:p>
            <a:r>
              <a:t>=</a:t>
            </a:r>
          </a:p>
        </p:txBody>
      </p:sp>
      <p:grpSp>
        <p:nvGrpSpPr>
          <p:cNvPr id="496" name="Group 496"/>
          <p:cNvGrpSpPr/>
          <p:nvPr/>
        </p:nvGrpSpPr>
        <p:grpSpPr>
          <a:xfrm>
            <a:off x="5537523" y="3592901"/>
            <a:ext cx="5336525" cy="1816401"/>
            <a:chOff x="0" y="0"/>
            <a:chExt cx="5336524" cy="1816399"/>
          </a:xfrm>
        </p:grpSpPr>
        <p:sp>
          <p:nvSpPr>
            <p:cNvPr id="494" name="Shape 494"/>
            <p:cNvSpPr/>
            <p:nvPr/>
          </p:nvSpPr>
          <p:spPr>
            <a:xfrm>
              <a:off x="1308210" y="171301"/>
              <a:ext cx="4028315" cy="16450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>
                <a:defRPr sz="3600">
                  <a:solidFill>
                    <a:srgbClr val="2C2828"/>
                  </a:solidFill>
                  <a:latin typeface="Museo Sans 500"/>
                  <a:ea typeface="Museo Sans 500"/>
                  <a:cs typeface="Museo Sans 500"/>
                  <a:sym typeface="Museo Sans 500"/>
                </a:defRPr>
              </a:pPr>
              <a:r>
                <a:t>WordCounter +</a:t>
              </a:r>
            </a:p>
            <a:p>
              <a:pPr>
                <a:defRPr sz="3600">
                  <a:solidFill>
                    <a:srgbClr val="2C2828"/>
                  </a:solidFill>
                  <a:latin typeface="Museo Sans 500"/>
                  <a:ea typeface="Museo Sans 500"/>
                  <a:cs typeface="Museo Sans 500"/>
                  <a:sym typeface="Museo Sans 500"/>
                </a:defRPr>
              </a:pPr>
              <a:r>
                <a:t>Logistic Classifier</a:t>
              </a:r>
            </a:p>
          </p:txBody>
        </p:sp>
        <p:sp>
          <p:nvSpPr>
            <p:cNvPr id="495" name="Shape 495"/>
            <p:cNvSpPr/>
            <p:nvPr/>
          </p:nvSpPr>
          <p:spPr>
            <a:xfrm>
              <a:off x="0" y="0"/>
              <a:ext cx="420400" cy="866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000" b="1"/>
              </a:lvl1pPr>
            </a:lstStyle>
            <a:p>
              <a:r>
                <a:t>=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99" name="Shape 4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Logistic classifier</a:t>
            </a:r>
          </a:p>
        </p:txBody>
      </p:sp>
      <p:graphicFrame>
        <p:nvGraphicFramePr>
          <p:cNvPr id="500" name="Table 500"/>
          <p:cNvGraphicFramePr/>
          <p:nvPr/>
        </p:nvGraphicFramePr>
        <p:xfrm>
          <a:off x="676137" y="1921060"/>
          <a:ext cx="3344927" cy="3357069"/>
        </p:xfrm>
        <a:graphic>
          <a:graphicData uri="http://schemas.openxmlformats.org/drawingml/2006/table">
            <a:tbl>
              <a:tblPr firstRow="1" lastRow="1" bandRow="1">
                <a:tableStyleId>{4C3C2611-4C71-4FC5-86AE-919BDF0F9419}</a:tableStyleId>
              </a:tblPr>
              <a:tblGrid>
                <a:gridCol w="659843"/>
                <a:gridCol w="2672382"/>
              </a:tblGrid>
              <a:tr h="431800"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label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feature(s)</a:t>
                      </a:r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i="1">
                          <a:solidFill>
                            <a:srgbClr val="FFFFFF"/>
                          </a:solidFill>
                          <a:sym typeface="Calibri"/>
                        </a:rPr>
                        <a:t>int/str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i="1">
                          <a:solidFill>
                            <a:srgbClr val="FFFFFF"/>
                          </a:solidFill>
                          <a:sym typeface="Calibri"/>
                        </a:rPr>
                        <a:t>int/float/str/dict/list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01" name="Shape 501"/>
          <p:cNvSpPr/>
          <p:nvPr/>
        </p:nvSpPr>
        <p:spPr>
          <a:xfrm>
            <a:off x="674702" y="1551951"/>
            <a:ext cx="14724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/>
            </a:lvl1pPr>
          </a:lstStyle>
          <a:p>
            <a:r>
              <a:t>Training data</a:t>
            </a:r>
          </a:p>
        </p:txBody>
      </p:sp>
      <p:sp>
        <p:nvSpPr>
          <p:cNvPr id="502" name="Shape 502"/>
          <p:cNvSpPr/>
          <p:nvPr/>
        </p:nvSpPr>
        <p:spPr>
          <a:xfrm>
            <a:off x="4943049" y="2620626"/>
            <a:ext cx="2617848" cy="3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LogisticClassifier</a:t>
            </a:r>
          </a:p>
        </p:txBody>
      </p:sp>
      <p:sp>
        <p:nvSpPr>
          <p:cNvPr id="503" name="Shape 503"/>
          <p:cNvSpPr/>
          <p:nvPr/>
        </p:nvSpPr>
        <p:spPr>
          <a:xfrm>
            <a:off x="4371710" y="3720334"/>
            <a:ext cx="13322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507" name="Group 507"/>
          <p:cNvGrpSpPr/>
          <p:nvPr/>
        </p:nvGrpSpPr>
        <p:grpSpPr>
          <a:xfrm>
            <a:off x="7121543" y="1438297"/>
            <a:ext cx="4887865" cy="2161372"/>
            <a:chOff x="0" y="0"/>
            <a:chExt cx="4887864" cy="2161370"/>
          </a:xfrm>
        </p:grpSpPr>
        <p:graphicFrame>
          <p:nvGraphicFramePr>
            <p:cNvPr id="504" name="Table 504"/>
            <p:cNvGraphicFramePr/>
            <p:nvPr/>
          </p:nvGraphicFramePr>
          <p:xfrm>
            <a:off x="1542938" y="369108"/>
            <a:ext cx="3344927" cy="1695438"/>
          </p:xfrm>
          <a:graphic>
            <a:graphicData uri="http://schemas.openxmlformats.org/drawingml/2006/table">
              <a:tbl>
                <a:tblPr firstRow="1" lastRow="1" bandRow="1">
                  <a:tableStyleId>{4C3C2611-4C71-4FC5-86AE-919BDF0F9419}</a:tableStyleId>
                </a:tblPr>
                <a:tblGrid>
                  <a:gridCol w="826420"/>
                  <a:gridCol w="2505805"/>
                </a:tblGrid>
                <a:tr h="398046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label</a:t>
                        </a:r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feature(s)</a:t>
                        </a:r>
                      </a:p>
                    </a:txBody>
                    <a:tcPr marL="63500" marR="63500" marT="63500" marB="6350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pPr algn="ctr">
                          <a:defRPr sz="3300"/>
                        </a:pPr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3300"/>
                        </a:pPr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351217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500" b="1" i="1">
                            <a:solidFill>
                              <a:srgbClr val="FFFFFF"/>
                            </a:solidFill>
                          </a:rPr>
                          <a:t>int/str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500" b="1" i="1">
                            <a:solidFill>
                              <a:srgbClr val="FFFFFF"/>
                            </a:solidFill>
                          </a:rPr>
                          <a:t>int/float/str/dict/list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05" name="Shape 505"/>
            <p:cNvSpPr/>
            <p:nvPr/>
          </p:nvSpPr>
          <p:spPr>
            <a:xfrm>
              <a:off x="1525460" y="0"/>
              <a:ext cx="1115056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/>
              </a:lvl1pPr>
            </a:lstStyle>
            <a:p>
              <a:r>
                <a:t>New data</a:t>
              </a:r>
            </a:p>
          </p:txBody>
        </p:sp>
        <p:sp>
          <p:nvSpPr>
            <p:cNvPr id="506" name="Shape 506"/>
            <p:cNvSpPr/>
            <p:nvPr/>
          </p:nvSpPr>
          <p:spPr>
            <a:xfrm flipH="1">
              <a:off x="-1" y="1258731"/>
              <a:ext cx="1202610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511" name="Group 511"/>
          <p:cNvGrpSpPr/>
          <p:nvPr/>
        </p:nvGrpSpPr>
        <p:grpSpPr>
          <a:xfrm>
            <a:off x="7129167" y="3898947"/>
            <a:ext cx="4740484" cy="1720958"/>
            <a:chOff x="0" y="0"/>
            <a:chExt cx="4740483" cy="1720956"/>
          </a:xfrm>
        </p:grpSpPr>
        <p:graphicFrame>
          <p:nvGraphicFramePr>
            <p:cNvPr id="508" name="Table 508"/>
            <p:cNvGraphicFramePr/>
            <p:nvPr/>
          </p:nvGraphicFramePr>
          <p:xfrm>
            <a:off x="1561896" y="206672"/>
            <a:ext cx="859451" cy="1514285"/>
          </p:xfrm>
          <a:graphic>
            <a:graphicData uri="http://schemas.openxmlformats.org/drawingml/2006/table">
              <a:tbl>
                <a:tblPr firstRow="1" lastRow="1" bandRow="1">
                  <a:tableStyleId>{4C3C2611-4C71-4FC5-86AE-919BDF0F9419}</a:tableStyleId>
                </a:tblPr>
                <a:tblGrid>
                  <a:gridCol w="846749"/>
                </a:tblGrid>
                <a:tr h="412387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scores</a:t>
                        </a:r>
                      </a:p>
                    </a:txBody>
                    <a:tcPr marL="63500" marR="63500" marT="63500" marB="6350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363870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500" b="1" i="1">
                            <a:solidFill>
                              <a:srgbClr val="FFFFFF"/>
                            </a:solidFill>
                          </a:rPr>
                          <a:t>float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09" name="Shape 509"/>
            <p:cNvSpPr/>
            <p:nvPr/>
          </p:nvSpPr>
          <p:spPr>
            <a:xfrm>
              <a:off x="2656929" y="534810"/>
              <a:ext cx="208355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/>
              </a:lvl1pPr>
            </a:lstStyle>
            <a:p>
              <a:r>
                <a:t>Probability label=1</a:t>
              </a:r>
            </a:p>
          </p:txBody>
        </p:sp>
        <p:sp>
          <p:nvSpPr>
            <p:cNvPr id="510" name="Shape 510"/>
            <p:cNvSpPr/>
            <p:nvPr/>
          </p:nvSpPr>
          <p:spPr>
            <a:xfrm>
              <a:off x="0" y="0"/>
              <a:ext cx="1202609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pic>
        <p:nvPicPr>
          <p:cNvPr id="5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0300" y="3252853"/>
            <a:ext cx="958826" cy="883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1" animBg="1" advAuto="0"/>
      <p:bldP spid="511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515" name="Shape 5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Sentiment analysis = LogisticClassifier + Feature Engineering</a:t>
            </a:r>
          </a:p>
        </p:txBody>
      </p:sp>
      <p:graphicFrame>
        <p:nvGraphicFramePr>
          <p:cNvPr id="516" name="Table 516"/>
          <p:cNvGraphicFramePr/>
          <p:nvPr/>
        </p:nvGraphicFramePr>
        <p:xfrm>
          <a:off x="676137" y="1921060"/>
          <a:ext cx="3344927" cy="3357069"/>
        </p:xfrm>
        <a:graphic>
          <a:graphicData uri="http://schemas.openxmlformats.org/drawingml/2006/table">
            <a:tbl>
              <a:tblPr firstRow="1" lastRow="1" bandRow="1">
                <a:tableStyleId>{4C3C2611-4C71-4FC5-86AE-919BDF0F9419}</a:tableStyleId>
              </a:tblPr>
              <a:tblGrid>
                <a:gridCol w="659843"/>
                <a:gridCol w="2672382"/>
              </a:tblGrid>
              <a:tr h="431800">
                <a:tc>
                  <a:txBody>
                    <a:bodyPr/>
                    <a:lstStyle/>
                    <a:p>
                      <a:pPr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label</a:t>
                      </a:r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b="1" i="1">
                          <a:solidFill>
                            <a:srgbClr val="FFFFFF"/>
                          </a:solidFill>
                          <a:sym typeface="Calibri"/>
                        </a:rPr>
                        <a:t>bag of words</a:t>
                      </a:r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253156"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  <a:tc>
                  <a:txBody>
                    <a:bodyPr/>
                    <a:lstStyle/>
                    <a:p>
                      <a:pPr algn="ctr">
                        <a:defRPr sz="3300">
                          <a:sym typeface="Calibri"/>
                        </a:defRPr>
                      </a:pPr>
                      <a:endParaRPr/>
                    </a:p>
                  </a:txBody>
                  <a:tcPr marL="63500" marR="63500" marT="63500" marB="6350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i="1">
                          <a:solidFill>
                            <a:srgbClr val="FFFFFF"/>
                          </a:solidFill>
                          <a:sym typeface="Calibri"/>
                        </a:rPr>
                        <a:t>int/str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i="1">
                          <a:solidFill>
                            <a:srgbClr val="FFFFFF"/>
                          </a:solidFill>
                          <a:sym typeface="Calibri"/>
                        </a:rPr>
                        <a:t>dict</a:t>
                      </a:r>
                    </a:p>
                  </a:txBody>
                  <a:tcPr marL="63500" marR="63500" marT="63500" marB="63500" horzOverflow="overflow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517" name="Shape 517"/>
          <p:cNvSpPr/>
          <p:nvPr/>
        </p:nvSpPr>
        <p:spPr>
          <a:xfrm>
            <a:off x="674702" y="1551951"/>
            <a:ext cx="14724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/>
            </a:lvl1pPr>
          </a:lstStyle>
          <a:p>
            <a:r>
              <a:t>Training data</a:t>
            </a:r>
          </a:p>
        </p:txBody>
      </p:sp>
      <p:sp>
        <p:nvSpPr>
          <p:cNvPr id="518" name="Shape 518"/>
          <p:cNvSpPr/>
          <p:nvPr/>
        </p:nvSpPr>
        <p:spPr>
          <a:xfrm>
            <a:off x="5110614" y="2623101"/>
            <a:ext cx="2478198" cy="3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SentimentAnalysis</a:t>
            </a:r>
          </a:p>
        </p:txBody>
      </p:sp>
      <p:sp>
        <p:nvSpPr>
          <p:cNvPr id="519" name="Shape 519"/>
          <p:cNvSpPr/>
          <p:nvPr/>
        </p:nvSpPr>
        <p:spPr>
          <a:xfrm>
            <a:off x="4371710" y="3720334"/>
            <a:ext cx="13322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523" name="Group 523"/>
          <p:cNvGrpSpPr/>
          <p:nvPr/>
        </p:nvGrpSpPr>
        <p:grpSpPr>
          <a:xfrm>
            <a:off x="7121543" y="1438297"/>
            <a:ext cx="4887865" cy="2161372"/>
            <a:chOff x="0" y="0"/>
            <a:chExt cx="4887864" cy="2161370"/>
          </a:xfrm>
        </p:grpSpPr>
        <p:graphicFrame>
          <p:nvGraphicFramePr>
            <p:cNvPr id="520" name="Table 520"/>
            <p:cNvGraphicFramePr/>
            <p:nvPr/>
          </p:nvGraphicFramePr>
          <p:xfrm>
            <a:off x="1542938" y="369108"/>
            <a:ext cx="3344927" cy="1695438"/>
          </p:xfrm>
          <a:graphic>
            <a:graphicData uri="http://schemas.openxmlformats.org/drawingml/2006/table">
              <a:tbl>
                <a:tblPr firstRow="1" lastRow="1" bandRow="1">
                  <a:tableStyleId>{4C3C2611-4C71-4FC5-86AE-919BDF0F9419}</a:tableStyleId>
                </a:tblPr>
                <a:tblGrid>
                  <a:gridCol w="826420"/>
                  <a:gridCol w="2505805"/>
                </a:tblGrid>
                <a:tr h="398046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label</a:t>
                        </a:r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bag of words</a:t>
                        </a:r>
                      </a:p>
                    </a:txBody>
                    <a:tcPr marL="63500" marR="63500" marT="63500" marB="6350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233368">
                  <a:tc>
                    <a:txBody>
                      <a:bodyPr/>
                      <a:lstStyle/>
                      <a:p>
                        <a:pPr algn="ctr">
                          <a:defRPr sz="3300"/>
                        </a:pPr>
                        <a:endParaRPr/>
                      </a:p>
                    </a:txBody>
                    <a:tcPr marL="63500" marR="63500" marT="63500" marB="63500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3300"/>
                        </a:pPr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351217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500" b="1" i="1">
                            <a:solidFill>
                              <a:srgbClr val="FFFFFF"/>
                            </a:solidFill>
                          </a:rPr>
                          <a:t>int/str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500" b="1" i="1">
                            <a:solidFill>
                              <a:srgbClr val="FFFFFF"/>
                            </a:solidFill>
                          </a:rPr>
                          <a:t>dict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21" name="Shape 521"/>
            <p:cNvSpPr/>
            <p:nvPr/>
          </p:nvSpPr>
          <p:spPr>
            <a:xfrm>
              <a:off x="1525460" y="0"/>
              <a:ext cx="1115056" cy="396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 b="1"/>
              </a:lvl1pPr>
            </a:lstStyle>
            <a:p>
              <a:r>
                <a:t>New data</a:t>
              </a:r>
            </a:p>
          </p:txBody>
        </p:sp>
        <p:sp>
          <p:nvSpPr>
            <p:cNvPr id="522" name="Shape 522"/>
            <p:cNvSpPr/>
            <p:nvPr/>
          </p:nvSpPr>
          <p:spPr>
            <a:xfrm flipH="1">
              <a:off x="-1" y="1258731"/>
              <a:ext cx="1202610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527" name="Group 527"/>
          <p:cNvGrpSpPr/>
          <p:nvPr/>
        </p:nvGrpSpPr>
        <p:grpSpPr>
          <a:xfrm>
            <a:off x="7129167" y="3898947"/>
            <a:ext cx="4966569" cy="1720958"/>
            <a:chOff x="0" y="0"/>
            <a:chExt cx="4966568" cy="1720956"/>
          </a:xfrm>
        </p:grpSpPr>
        <p:graphicFrame>
          <p:nvGraphicFramePr>
            <p:cNvPr id="524" name="Table 524"/>
            <p:cNvGraphicFramePr/>
            <p:nvPr/>
          </p:nvGraphicFramePr>
          <p:xfrm>
            <a:off x="1561896" y="206672"/>
            <a:ext cx="859451" cy="1514285"/>
          </p:xfrm>
          <a:graphic>
            <a:graphicData uri="http://schemas.openxmlformats.org/drawingml/2006/table">
              <a:tbl>
                <a:tblPr firstRow="1" lastRow="1" bandRow="1">
                  <a:tableStyleId>{4C3C2611-4C71-4FC5-86AE-919BDF0F9419}</a:tableStyleId>
                </a:tblPr>
                <a:tblGrid>
                  <a:gridCol w="846749"/>
                </a:tblGrid>
                <a:tr h="412387">
                  <a:tc>
                    <a:txBody>
                      <a:bodyPr/>
                      <a:lstStyle/>
                      <a:p>
                        <a:pPr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i="1">
                            <a:solidFill>
                              <a:srgbClr val="FFFFFF"/>
                            </a:solidFill>
                          </a:rPr>
                          <a:t>scores</a:t>
                        </a:r>
                      </a:p>
                    </a:txBody>
                    <a:tcPr marL="63500" marR="63500" marT="63500" marB="6350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241775">
                  <a:tc>
                    <a:txBody>
                      <a:bodyPr/>
                      <a:lstStyle/>
                      <a:p>
                        <a:endParaRPr/>
                      </a:p>
                    </a:txBody>
                    <a:tcPr marL="63500" marR="63500" marT="63500" marB="63500" horzOverflow="overflow"/>
                  </a:tc>
                </a:tr>
                <a:tr h="363870">
                  <a:tc>
                    <a:txBody>
                      <a:bodyPr/>
                      <a:lstStyle/>
                      <a:p>
                        <a:pPr algn="ctr">
                          <a:defRPr b="0" i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500" b="1" i="1">
                            <a:solidFill>
                              <a:srgbClr val="FFFFFF"/>
                            </a:solidFill>
                          </a:rPr>
                          <a:t>float</a:t>
                        </a:r>
                      </a:p>
                    </a:txBody>
                    <a:tcPr marL="63500" marR="63500" marT="63500" marB="63500" horzOverflow="overflow">
                      <a:solidFill>
                        <a:schemeClr val="accent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25" name="Shape 525"/>
            <p:cNvSpPr/>
            <p:nvPr/>
          </p:nvSpPr>
          <p:spPr>
            <a:xfrm>
              <a:off x="2608799" y="534810"/>
              <a:ext cx="2357770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2000" b="1"/>
              </a:pPr>
              <a:r>
                <a:t>Sentiment scores</a:t>
              </a:r>
            </a:p>
            <a:p>
              <a:pPr>
                <a:defRPr sz="2000" b="1"/>
              </a:pPr>
              <a:r>
                <a:t>(probability label = 1)</a:t>
              </a:r>
            </a:p>
          </p:txBody>
        </p:sp>
        <p:sp>
          <p:nvSpPr>
            <p:cNvPr id="526" name="Shape 526"/>
            <p:cNvSpPr/>
            <p:nvPr/>
          </p:nvSpPr>
          <p:spPr>
            <a:xfrm>
              <a:off x="0" y="0"/>
              <a:ext cx="1202609" cy="902640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pic>
        <p:nvPicPr>
          <p:cNvPr id="5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0300" y="3252853"/>
            <a:ext cx="958826" cy="883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1" animBg="1" advAuto="0"/>
      <p:bldP spid="527" grpId="2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531" name="Shape 5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Product sentiment toolkit</a:t>
            </a:r>
          </a:p>
        </p:txBody>
      </p:sp>
      <p:sp>
        <p:nvSpPr>
          <p:cNvPr id="532" name="Shape 532"/>
          <p:cNvSpPr/>
          <p:nvPr/>
        </p:nvSpPr>
        <p:spPr>
          <a:xfrm>
            <a:off x="659475" y="120041"/>
            <a:ext cx="11184996" cy="74375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pPr>
              <a:spcBef>
                <a:spcPts val="600"/>
              </a:spcBef>
              <a:defRPr sz="28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522710" y="1750728"/>
            <a:ext cx="10312585" cy="335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&gt;&gt;&gt; m = gl.product_sentiment.create(sf, features=['Description'], splitby='sentence')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&gt;&gt;&gt; m.sentiment_summary(['billing', 'cable', 'cost', 'late', 'charges', 'slow'])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+---------+----------------+-----------------+--------------+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keyword |  sd_sentiment  |  mean_sentiment | review_count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+---------+----------------+-----------------+--------------+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 cable  | 0.302471264675 |  0.285512408978 |     1618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  slow  | 0.282117103769 |  0.243490314737 |     369 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  cost  | 0.283310577512 |  0.197087019219 |     291 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charges | 0.164350792173 | 0.0853637431588 |     1412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  late  | 0.119163914305 | 0.0712757752753 |     2202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| billing | 0.159655783707 | 0.0697454360245 |     583      |</a:t>
            </a:r>
          </a:p>
          <a:p>
            <a:pPr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+---------+----------------+-----------------+--------------+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3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1" build="p" bldLvl="5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for deploying the demo</a:t>
            </a:r>
          </a:p>
        </p:txBody>
      </p:sp>
      <p:sp>
        <p:nvSpPr>
          <p:cNvPr id="536" name="Shape 5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Advanced topics in modeling text data</a:t>
            </a:r>
          </a:p>
        </p:txBody>
      </p:sp>
      <p:sp>
        <p:nvSpPr>
          <p:cNvPr id="539" name="Shape 5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542" name="Shape 5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Topic models</a:t>
            </a:r>
          </a:p>
        </p:txBody>
      </p:sp>
      <p:pic>
        <p:nvPicPr>
          <p:cNvPr id="5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37870"/>
            <a:ext cx="12179301" cy="4893865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Shape 544"/>
          <p:cNvSpPr>
            <a:spLocks noGrp="1"/>
          </p:cNvSpPr>
          <p:nvPr>
            <p:ph type="title"/>
          </p:nvPr>
        </p:nvSpPr>
        <p:spPr>
          <a:xfrm>
            <a:off x="604678" y="932559"/>
            <a:ext cx="11294591" cy="1291817"/>
          </a:xfrm>
          <a:prstGeom prst="rect">
            <a:avLst/>
          </a:prstGeom>
        </p:spPr>
        <p:txBody>
          <a:bodyPr anchor="t"/>
          <a:lstStyle>
            <a:lvl1pPr>
              <a:defRPr sz="3000"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r>
              <a:t>Cluster words according to their co-occurrence in documents.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poll!</a:t>
            </a:r>
          </a:p>
        </p:txBody>
      </p:sp>
      <p:sp>
        <p:nvSpPr>
          <p:cNvPr id="296" name="Shape 2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547" name="Shape 5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Word2vec</a:t>
            </a:r>
          </a:p>
        </p:txBody>
      </p:sp>
      <p:sp>
        <p:nvSpPr>
          <p:cNvPr id="548" name="Shape 548"/>
          <p:cNvSpPr>
            <a:spLocks noGrp="1"/>
          </p:cNvSpPr>
          <p:nvPr>
            <p:ph type="title"/>
          </p:nvPr>
        </p:nvSpPr>
        <p:spPr>
          <a:xfrm>
            <a:off x="604678" y="932559"/>
            <a:ext cx="11525856" cy="1291817"/>
          </a:xfrm>
          <a:prstGeom prst="rect">
            <a:avLst/>
          </a:prstGeom>
        </p:spPr>
        <p:txBody>
          <a:bodyPr anchor="t"/>
          <a:lstStyle>
            <a:lvl1pPr>
              <a:defRPr sz="3000"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r>
              <a:t>Embeddings where nearby words are used in similar contexts.</a:t>
            </a:r>
          </a:p>
        </p:txBody>
      </p:sp>
      <p:pic>
        <p:nvPicPr>
          <p:cNvPr id="5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707" y="1382411"/>
            <a:ext cx="10449411" cy="3812285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/>
          <p:nvPr/>
        </p:nvSpPr>
        <p:spPr>
          <a:xfrm>
            <a:off x="4314757" y="6044825"/>
            <a:ext cx="76325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Image: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3"/>
              </a:rPr>
              <a:t>https://www.tensorflow.org/versions/r0.7/tutorials/word2vec/index.html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553" name="Shape 5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LSTM (Long-Short Term Memory)</a:t>
            </a:r>
          </a:p>
        </p:txBody>
      </p:sp>
      <p:pic>
        <p:nvPicPr>
          <p:cNvPr id="5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060" y="2134073"/>
            <a:ext cx="7630705" cy="3045589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Shape 555"/>
          <p:cNvSpPr/>
          <p:nvPr/>
        </p:nvSpPr>
        <p:spPr>
          <a:xfrm>
            <a:off x="4877258" y="6109944"/>
            <a:ext cx="64192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Image: http://colah.github.io/posts/2015-08-Understanding-LSTMs/</a:t>
            </a:r>
          </a:p>
        </p:txBody>
      </p:sp>
      <p:sp>
        <p:nvSpPr>
          <p:cNvPr id="556" name="Shape 556"/>
          <p:cNvSpPr>
            <a:spLocks noGrp="1"/>
          </p:cNvSpPr>
          <p:nvPr>
            <p:ph type="title"/>
          </p:nvPr>
        </p:nvSpPr>
        <p:spPr>
          <a:xfrm>
            <a:off x="604678" y="932559"/>
            <a:ext cx="9259744" cy="1291817"/>
          </a:xfrm>
          <a:prstGeom prst="rect">
            <a:avLst/>
          </a:prstGeom>
        </p:spPr>
        <p:txBody>
          <a:bodyPr anchor="t"/>
          <a:lstStyle>
            <a:lvl1pPr>
              <a:defRPr sz="3000"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r>
              <a:t>Train a neural network to predict the next word given previous words.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559" name="Shape 559"/>
          <p:cNvSpPr>
            <a:spLocks noGrp="1"/>
          </p:cNvSpPr>
          <p:nvPr>
            <p:ph type="body" idx="1"/>
          </p:nvPr>
        </p:nvSpPr>
        <p:spPr>
          <a:xfrm>
            <a:off x="769436" y="1444581"/>
            <a:ext cx="9352526" cy="5257795"/>
          </a:xfrm>
          <a:prstGeom prst="rect">
            <a:avLst/>
          </a:prstGeom>
        </p:spPr>
        <p:txBody>
          <a:bodyPr/>
          <a:lstStyle/>
          <a:p>
            <a:r>
              <a:t>Applications of text analysis: examples and a demo</a:t>
            </a:r>
          </a:p>
          <a:p>
            <a:r>
              <a:t>Fundamentals</a:t>
            </a:r>
          </a:p>
          <a:p>
            <a:pPr marL="800100" lvl="1" indent="-342900">
              <a:buChar char="•"/>
            </a:pPr>
            <a:r>
              <a:t>Text processing</a:t>
            </a:r>
          </a:p>
          <a:p>
            <a:pPr marL="800100" lvl="1" indent="-342900">
              <a:buChar char="•"/>
            </a:pPr>
            <a:r>
              <a:t>Machine learning</a:t>
            </a:r>
          </a:p>
          <a:p>
            <a:pPr marL="800100" lvl="1" indent="-342900">
              <a:buChar char="•"/>
            </a:pPr>
            <a:r>
              <a:t>Task-oriented tools</a:t>
            </a:r>
          </a:p>
          <a:p>
            <a:r>
              <a:t>Putting it all together</a:t>
            </a:r>
          </a:p>
          <a:p>
            <a:pPr marL="800100" lvl="1" indent="-342900">
              <a:buChar char="•"/>
            </a:pPr>
            <a:r>
              <a:t>Deploying the pipeline for the application</a:t>
            </a:r>
          </a:p>
          <a:p>
            <a:r>
              <a:t>Quick survey of next steps</a:t>
            </a:r>
          </a:p>
          <a:p>
            <a:pPr marL="800100" lvl="1" indent="-342900">
              <a:buChar char="•"/>
            </a:pPr>
            <a:r>
              <a:t>Advanced modeling techniques</a:t>
            </a:r>
          </a:p>
        </p:txBody>
      </p:sp>
      <p:sp>
        <p:nvSpPr>
          <p:cNvPr id="560" name="Shape 5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1" build="p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steps</a:t>
            </a:r>
          </a:p>
        </p:txBody>
      </p:sp>
      <p:sp>
        <p:nvSpPr>
          <p:cNvPr id="563" name="Shape 563"/>
          <p:cNvSpPr>
            <a:spLocks noGrp="1"/>
          </p:cNvSpPr>
          <p:nvPr>
            <p:ph type="body" idx="1"/>
          </p:nvPr>
        </p:nvSpPr>
        <p:spPr>
          <a:xfrm>
            <a:off x="769436" y="1444581"/>
            <a:ext cx="10850207" cy="525779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Webinar material?           Watch for an upcoming email!</a:t>
            </a:r>
          </a:p>
          <a:p>
            <a:pPr marL="0" indent="0">
              <a:buClrTx/>
              <a:buSzTx/>
              <a:buFontTx/>
              <a:buNone/>
            </a:pPr>
            <a:r>
              <a:t>Help getting started?      Userguide, API docs, Forum</a:t>
            </a:r>
          </a:p>
          <a:p>
            <a:pPr marL="0" indent="0">
              <a:buClrTx/>
              <a:buSzTx/>
              <a:buFontTx/>
              <a:buNone/>
            </a:pPr>
            <a:r>
              <a:t>More webinars?              Benchmarking ML, data mining, and more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Contact: Chris DuBois, </a:t>
            </a:r>
            <a:r>
              <a:rPr u="sng">
                <a:solidFill>
                  <a:schemeClr val="accent2"/>
                </a:solidFill>
                <a:uFill>
                  <a:solidFill>
                    <a:schemeClr val="accent2"/>
                  </a:solidFill>
                </a:uFill>
                <a:hlinkClick r:id="rId2"/>
              </a:rPr>
              <a:t>chris@dato.com</a:t>
            </a:r>
          </a:p>
        </p:txBody>
      </p:sp>
      <p:sp>
        <p:nvSpPr>
          <p:cNvPr id="564" name="Shape 5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299" name="Shape 299"/>
          <p:cNvSpPr>
            <a:spLocks noGrp="1"/>
          </p:cNvSpPr>
          <p:nvPr>
            <p:ph type="body" idx="1"/>
          </p:nvPr>
        </p:nvSpPr>
        <p:spPr>
          <a:xfrm>
            <a:off x="769436" y="1444581"/>
            <a:ext cx="9352526" cy="5257795"/>
          </a:xfrm>
          <a:prstGeom prst="rect">
            <a:avLst/>
          </a:prstGeom>
        </p:spPr>
        <p:txBody>
          <a:bodyPr/>
          <a:lstStyle/>
          <a:p>
            <a:r>
              <a:t>Applications of text analysis: examples and a demo</a:t>
            </a:r>
          </a:p>
          <a:p>
            <a:r>
              <a:t>Fundamentals</a:t>
            </a:r>
          </a:p>
          <a:p>
            <a:pPr marL="800100" lvl="1" indent="-342900">
              <a:buChar char="•"/>
            </a:pPr>
            <a:r>
              <a:t>Text processing</a:t>
            </a:r>
          </a:p>
          <a:p>
            <a:pPr marL="800100" lvl="1" indent="-342900">
              <a:buChar char="•"/>
            </a:pPr>
            <a:r>
              <a:t>Machine learning</a:t>
            </a:r>
          </a:p>
          <a:p>
            <a:pPr marL="800100" lvl="1" indent="-342900">
              <a:buChar char="•"/>
            </a:pPr>
            <a:r>
              <a:t>Task-oriented tools</a:t>
            </a:r>
          </a:p>
          <a:p>
            <a:r>
              <a:t>Putting it all together</a:t>
            </a:r>
          </a:p>
          <a:p>
            <a:pPr marL="800100" lvl="1" indent="-342900">
              <a:buChar char="•"/>
            </a:pPr>
            <a:r>
              <a:t>Deploying the pipeline for the application</a:t>
            </a:r>
          </a:p>
          <a:p>
            <a:r>
              <a:t>Quick survey of next steps</a:t>
            </a:r>
          </a:p>
          <a:p>
            <a:pPr marL="800100" lvl="1" indent="-342900">
              <a:buChar char="•"/>
            </a:pPr>
            <a:r>
              <a:t>Advanced modeling techniques</a:t>
            </a:r>
          </a:p>
        </p:txBody>
      </p:sp>
      <p:sp>
        <p:nvSpPr>
          <p:cNvPr id="300" name="Shape 3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1" build="p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 of text analysis</a:t>
            </a:r>
          </a:p>
        </p:txBody>
      </p:sp>
      <p:sp>
        <p:nvSpPr>
          <p:cNvPr id="303" name="Shape 3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t>Product reviews and comments</a:t>
            </a:r>
          </a:p>
        </p:txBody>
      </p:sp>
      <p:sp>
        <p:nvSpPr>
          <p:cNvPr id="306" name="Shape 3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 of text analysis</a:t>
            </a:r>
          </a:p>
        </p:txBody>
      </p:sp>
      <p:pic>
        <p:nvPicPr>
          <p:cNvPr id="3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3819" y="1914953"/>
            <a:ext cx="6192004" cy="2650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0444" y="2016010"/>
            <a:ext cx="1309420" cy="743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t>User forums and customer service chats</a:t>
            </a:r>
          </a:p>
        </p:txBody>
      </p:sp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 of text analysis</a:t>
            </a:r>
          </a:p>
        </p:txBody>
      </p:sp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395" y="1630262"/>
            <a:ext cx="9256035" cy="4180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xfrm>
            <a:off x="551441" y="932559"/>
            <a:ext cx="10969943" cy="786692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ts val="5200"/>
              </a:lnSpc>
              <a:tabLst>
                <a:tab pos="139700" algn="l"/>
                <a:tab pos="457200" algn="l"/>
              </a:tabLst>
              <a:defRPr sz="3000">
                <a:solidFill>
                  <a:srgbClr val="000000"/>
                </a:solid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defRPr>
            </a:lvl1pPr>
          </a:lstStyle>
          <a:p>
            <a:r>
              <a:t>Social media: blogs, tweets, etc.</a:t>
            </a:r>
          </a:p>
        </p:txBody>
      </p:sp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 of text analysis</a:t>
            </a:r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487" y="2412484"/>
            <a:ext cx="8210973" cy="4105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161" y="1661017"/>
            <a:ext cx="4925806" cy="639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007E"/>
      </a:accent1>
      <a:accent2>
        <a:srgbClr val="118CC4"/>
      </a:accent2>
      <a:accent3>
        <a:srgbClr val="85BD05"/>
      </a:accent3>
      <a:accent4>
        <a:srgbClr val="FC5507"/>
      </a:accent4>
      <a:accent5>
        <a:srgbClr val="5D5555"/>
      </a:accent5>
      <a:accent6>
        <a:srgbClr val="2B2728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007E"/>
      </a:accent1>
      <a:accent2>
        <a:srgbClr val="118CC4"/>
      </a:accent2>
      <a:accent3>
        <a:srgbClr val="85BD05"/>
      </a:accent3>
      <a:accent4>
        <a:srgbClr val="FC5507"/>
      </a:accent4>
      <a:accent5>
        <a:srgbClr val="5D5555"/>
      </a:accent5>
      <a:accent6>
        <a:srgbClr val="2B2728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1433</Words>
  <Application>Microsoft Office PowerPoint</Application>
  <PresentationFormat>Custom</PresentationFormat>
  <Paragraphs>413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Consolas</vt:lpstr>
      <vt:lpstr>Helvetica</vt:lpstr>
      <vt:lpstr>Helvetica Neue</vt:lpstr>
      <vt:lpstr>Museo Sans 100</vt:lpstr>
      <vt:lpstr>Museo Sans 300</vt:lpstr>
      <vt:lpstr>Museo Sans 500</vt:lpstr>
      <vt:lpstr>Museo Sans 700</vt:lpstr>
      <vt:lpstr>Museo Sans 900</vt:lpstr>
      <vt:lpstr>San Francisco Display Regular</vt:lpstr>
      <vt:lpstr>Default</vt:lpstr>
      <vt:lpstr>Text Analysis with Machine Learning</vt:lpstr>
      <vt:lpstr>About me</vt:lpstr>
      <vt:lpstr>About Dato</vt:lpstr>
      <vt:lpstr>Quick poll!</vt:lpstr>
      <vt:lpstr>Agenda</vt:lpstr>
      <vt:lpstr>Applications of text analysis</vt:lpstr>
      <vt:lpstr>Product reviews and comments</vt:lpstr>
      <vt:lpstr>User forums and customer service chats</vt:lpstr>
      <vt:lpstr>Social media: blogs, tweets, etc.</vt:lpstr>
      <vt:lpstr>News feeds</vt:lpstr>
      <vt:lpstr>Speech recognition and chat bots</vt:lpstr>
      <vt:lpstr>Aspect mining</vt:lpstr>
      <vt:lpstr>Quick poll!</vt:lpstr>
      <vt:lpstr>Example of a product sentiment application</vt:lpstr>
      <vt:lpstr>Text processing fundamentals</vt:lpstr>
      <vt:lpstr>PowerPoint Presentation</vt:lpstr>
      <vt:lpstr>PowerPoint Presentation</vt:lpstr>
      <vt:lpstr>Convert each document into a list of tokens.</vt:lpstr>
      <vt:lpstr>Compute the number of times each word occurs.</vt:lpstr>
      <vt:lpstr>Compute the number of times each set of words occur.</vt:lpstr>
      <vt:lpstr>Compute the number of times each set of characters occur.</vt:lpstr>
      <vt:lpstr>Rescale word counts to discriminate between common and distinctive words. </vt:lpstr>
      <vt:lpstr>Remove rare words (or pre-defined stopwords).</vt:lpstr>
      <vt:lpstr>Convert each document into a list of sentences.</vt:lpstr>
      <vt:lpstr>Identify particular parts of speech.</vt:lpstr>
      <vt:lpstr>Rearrange the data set to “stack” the list column.</vt:lpstr>
      <vt:lpstr>Rearrange the data set to “unstack” the string column.</vt:lpstr>
      <vt:lpstr>Combine multiple transformations to create a single pipeline.</vt:lpstr>
      <vt:lpstr>Machine learning toolkits</vt:lpstr>
      <vt:lpstr>matches unstructured text queries to a set of 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for deploying the demo</vt:lpstr>
      <vt:lpstr>Advanced topics in modeling text data</vt:lpstr>
      <vt:lpstr>Cluster words according to their co-occurrence in documents.</vt:lpstr>
      <vt:lpstr>Embeddings where nearby words are used in similar contexts.</vt:lpstr>
      <vt:lpstr>Train a neural network to predict the next word given previous words.</vt:lpstr>
      <vt:lpstr>Conclusion</vt:lpstr>
      <vt:lpstr>Next steps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Analysis with Machine Learning</dc:title>
  <dc:creator>Jennifer</dc:creator>
  <cp:lastModifiedBy>Jennifer</cp:lastModifiedBy>
  <cp:revision>2</cp:revision>
  <dcterms:modified xsi:type="dcterms:W3CDTF">2016-04-15T00:16:51Z</dcterms:modified>
</cp:coreProperties>
</file>